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70" r:id="rId6"/>
    <p:sldId id="278" r:id="rId7"/>
    <p:sldId id="260" r:id="rId8"/>
    <p:sldId id="259" r:id="rId9"/>
    <p:sldId id="261" r:id="rId10"/>
    <p:sldId id="262" r:id="rId11"/>
    <p:sldId id="264" r:id="rId12"/>
    <p:sldId id="274" r:id="rId13"/>
    <p:sldId id="275" r:id="rId14"/>
    <p:sldId id="276" r:id="rId15"/>
    <p:sldId id="273" r:id="rId16"/>
    <p:sldId id="279" r:id="rId17"/>
    <p:sldId id="280" r:id="rId18"/>
    <p:sldId id="266" r:id="rId19"/>
    <p:sldId id="272" r:id="rId20"/>
    <p:sldId id="271" r:id="rId21"/>
    <p:sldId id="268" r:id="rId22"/>
    <p:sldId id="267" r:id="rId23"/>
    <p:sldId id="269" r:id="rId24"/>
    <p:sldId id="26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3399"/>
    <a:srgbClr val="35B9CB"/>
    <a:srgbClr val="4E93D2"/>
    <a:srgbClr val="3281C8"/>
    <a:srgbClr val="008DF6"/>
    <a:srgbClr val="0066FF"/>
    <a:srgbClr val="12C6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1933" autoAdjust="0"/>
  </p:normalViewPr>
  <p:slideViewPr>
    <p:cSldViewPr snapToGrid="0">
      <p:cViewPr varScale="1">
        <p:scale>
          <a:sx n="71" d="100"/>
          <a:sy n="71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78257-3AF2-4940-82FD-C2A646BD8513}" type="doc">
      <dgm:prSet loTypeId="urn:microsoft.com/office/officeart/2005/8/layout/chevron2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0C80682-A81D-4B4D-9FF5-29CA47D1F6E4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4E93D2"/>
              </a:solidFill>
            </a:rPr>
            <a:t>.</a:t>
          </a:r>
          <a:endParaRPr lang="ru-RU" sz="2400" dirty="0">
            <a:solidFill>
              <a:srgbClr val="4E93D2"/>
            </a:solidFill>
          </a:endParaRPr>
        </a:p>
      </dgm:t>
    </dgm:pt>
    <dgm:pt modelId="{014B4B64-5B5A-4858-9A95-7F74CA72D2C9}" type="parTrans" cxnId="{33ABBFAD-8521-4115-B2D4-B491FF2B4059}">
      <dgm:prSet/>
      <dgm:spPr/>
      <dgm:t>
        <a:bodyPr/>
        <a:lstStyle/>
        <a:p>
          <a:endParaRPr lang="ru-RU" sz="2400"/>
        </a:p>
      </dgm:t>
    </dgm:pt>
    <dgm:pt modelId="{39E8533D-C1FB-42F9-9DB4-04606FC320EB}" type="sibTrans" cxnId="{33ABBFAD-8521-4115-B2D4-B491FF2B4059}">
      <dgm:prSet/>
      <dgm:spPr/>
      <dgm:t>
        <a:bodyPr/>
        <a:lstStyle/>
        <a:p>
          <a:endParaRPr lang="ru-RU" sz="2400"/>
        </a:p>
      </dgm:t>
    </dgm:pt>
    <dgm:pt modelId="{E236E0F4-6F8D-4006-9B52-10BF51204D0B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2400" b="1" dirty="0" smtClean="0">
              <a:latin typeface="Georgia" pitchFamily="18" charset="0"/>
            </a:rPr>
            <a:t>Принцип индивидуального подхода</a:t>
          </a:r>
          <a:endParaRPr lang="ru-RU" sz="2400" dirty="0"/>
        </a:p>
      </dgm:t>
    </dgm:pt>
    <dgm:pt modelId="{F9397716-9567-4179-8F93-065AD0299A8E}" type="parTrans" cxnId="{CEF106A9-E37B-4126-B52E-87A22C88F2AC}">
      <dgm:prSet/>
      <dgm:spPr/>
      <dgm:t>
        <a:bodyPr/>
        <a:lstStyle/>
        <a:p>
          <a:endParaRPr lang="ru-RU" sz="2400"/>
        </a:p>
      </dgm:t>
    </dgm:pt>
    <dgm:pt modelId="{BD67F7D3-A80A-4E53-9885-B1DB73EFABC2}" type="sibTrans" cxnId="{CEF106A9-E37B-4126-B52E-87A22C88F2AC}">
      <dgm:prSet/>
      <dgm:spPr/>
      <dgm:t>
        <a:bodyPr/>
        <a:lstStyle/>
        <a:p>
          <a:endParaRPr lang="ru-RU" sz="2400"/>
        </a:p>
      </dgm:t>
    </dgm:pt>
    <dgm:pt modelId="{5925E08B-7716-4859-AA23-BE365F7C9931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35B9CB"/>
              </a:solidFill>
            </a:rPr>
            <a:t>.</a:t>
          </a:r>
          <a:endParaRPr lang="ru-RU" sz="2400" dirty="0">
            <a:solidFill>
              <a:srgbClr val="35B9CB"/>
            </a:solidFill>
          </a:endParaRPr>
        </a:p>
      </dgm:t>
    </dgm:pt>
    <dgm:pt modelId="{8872028D-B43E-499E-93F7-E3F2BD400344}" type="parTrans" cxnId="{61056046-351D-4876-9025-55B3501E15D2}">
      <dgm:prSet/>
      <dgm:spPr/>
      <dgm:t>
        <a:bodyPr/>
        <a:lstStyle/>
        <a:p>
          <a:endParaRPr lang="ru-RU" sz="2400"/>
        </a:p>
      </dgm:t>
    </dgm:pt>
    <dgm:pt modelId="{2117B8F1-5A0A-4289-845C-94AEDD6D3397}" type="sibTrans" cxnId="{61056046-351D-4876-9025-55B3501E15D2}">
      <dgm:prSet/>
      <dgm:spPr/>
      <dgm:t>
        <a:bodyPr/>
        <a:lstStyle/>
        <a:p>
          <a:endParaRPr lang="ru-RU" sz="2400"/>
        </a:p>
      </dgm:t>
    </dgm:pt>
    <dgm:pt modelId="{5A47C29A-5B4E-48E4-870A-B9598EE481FD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latin typeface="Georgia" pitchFamily="18" charset="0"/>
            </a:rPr>
            <a:t>Принцип </a:t>
          </a:r>
          <a:r>
            <a:rPr lang="ru-RU" sz="2400" b="1" dirty="0" err="1" smtClean="0">
              <a:latin typeface="Georgia" pitchFamily="18" charset="0"/>
            </a:rPr>
            <a:t>деятельностного</a:t>
          </a:r>
          <a:r>
            <a:rPr lang="ru-RU" sz="2400" b="1" dirty="0" smtClean="0">
              <a:latin typeface="Georgia" pitchFamily="18" charset="0"/>
            </a:rPr>
            <a:t> подхода</a:t>
          </a:r>
          <a:endParaRPr lang="ru-RU" sz="2400" dirty="0"/>
        </a:p>
      </dgm:t>
    </dgm:pt>
    <dgm:pt modelId="{C4EF6B7F-4A71-4D77-8656-D5DA9F7275DD}" type="parTrans" cxnId="{6C142851-45EA-44EA-A63F-8FD54CDC5566}">
      <dgm:prSet/>
      <dgm:spPr/>
      <dgm:t>
        <a:bodyPr/>
        <a:lstStyle/>
        <a:p>
          <a:endParaRPr lang="ru-RU" sz="2400"/>
        </a:p>
      </dgm:t>
    </dgm:pt>
    <dgm:pt modelId="{F1635091-AC41-4ECD-AC97-E1688AF2D396}" type="sibTrans" cxnId="{6C142851-45EA-44EA-A63F-8FD54CDC5566}">
      <dgm:prSet/>
      <dgm:spPr/>
      <dgm:t>
        <a:bodyPr/>
        <a:lstStyle/>
        <a:p>
          <a:endParaRPr lang="ru-RU" sz="2400"/>
        </a:p>
      </dgm:t>
    </dgm:pt>
    <dgm:pt modelId="{21C49C12-6BA2-4009-8F76-313932FA05C0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B050"/>
              </a:solidFill>
            </a:rPr>
            <a:t>.</a:t>
          </a:r>
          <a:endParaRPr lang="ru-RU" sz="2400" dirty="0">
            <a:solidFill>
              <a:srgbClr val="00B050"/>
            </a:solidFill>
          </a:endParaRPr>
        </a:p>
      </dgm:t>
    </dgm:pt>
    <dgm:pt modelId="{2A10DD1F-053D-4A0B-8CEE-38243737706B}" type="parTrans" cxnId="{9C156C2D-1DE9-4F64-8264-406FF19BEE0E}">
      <dgm:prSet/>
      <dgm:spPr/>
      <dgm:t>
        <a:bodyPr/>
        <a:lstStyle/>
        <a:p>
          <a:endParaRPr lang="ru-RU" sz="2400"/>
        </a:p>
      </dgm:t>
    </dgm:pt>
    <dgm:pt modelId="{BCF2A2A1-DC08-4A5E-93D9-E0F3B3081ACF}" type="sibTrans" cxnId="{9C156C2D-1DE9-4F64-8264-406FF19BEE0E}">
      <dgm:prSet/>
      <dgm:spPr/>
      <dgm:t>
        <a:bodyPr/>
        <a:lstStyle/>
        <a:p>
          <a:endParaRPr lang="ru-RU" sz="2400"/>
        </a:p>
      </dgm:t>
    </dgm:pt>
    <dgm:pt modelId="{C9C87025-A470-46F9-A7DA-B870CCB97D7D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latin typeface="Georgia" pitchFamily="18" charset="0"/>
            </a:rPr>
            <a:t>Принцип социально-психологической защищенности</a:t>
          </a:r>
          <a:endParaRPr lang="ru-RU" sz="2400" dirty="0"/>
        </a:p>
      </dgm:t>
    </dgm:pt>
    <dgm:pt modelId="{1482EB20-43DD-4825-9AAB-285D5335BA7C}" type="parTrans" cxnId="{0E8D32B9-8971-4EEC-A9E2-485F75A49C44}">
      <dgm:prSet/>
      <dgm:spPr/>
      <dgm:t>
        <a:bodyPr/>
        <a:lstStyle/>
        <a:p>
          <a:endParaRPr lang="ru-RU" sz="2400"/>
        </a:p>
      </dgm:t>
    </dgm:pt>
    <dgm:pt modelId="{EBF8F9AC-22A9-4AD4-B79D-F47CC2EAA30E}" type="sibTrans" cxnId="{0E8D32B9-8971-4EEC-A9E2-485F75A49C44}">
      <dgm:prSet/>
      <dgm:spPr/>
      <dgm:t>
        <a:bodyPr/>
        <a:lstStyle/>
        <a:p>
          <a:endParaRPr lang="ru-RU" sz="2400"/>
        </a:p>
      </dgm:t>
    </dgm:pt>
    <dgm:pt modelId="{D3D55808-FAC1-49E1-97B8-0A5C59F2D7AC}">
      <dgm:prSet custT="1"/>
      <dgm:spPr/>
      <dgm:t>
        <a:bodyPr/>
        <a:lstStyle/>
        <a:p>
          <a:endParaRPr lang="ru-RU" sz="2400"/>
        </a:p>
      </dgm:t>
    </dgm:pt>
    <dgm:pt modelId="{FE380015-0AE6-4B68-A59E-341D85A9EE77}" type="parTrans" cxnId="{5802D46B-C09C-4D49-B2F3-7B4417E9AEF1}">
      <dgm:prSet/>
      <dgm:spPr/>
      <dgm:t>
        <a:bodyPr/>
        <a:lstStyle/>
        <a:p>
          <a:endParaRPr lang="ru-RU" sz="2400"/>
        </a:p>
      </dgm:t>
    </dgm:pt>
    <dgm:pt modelId="{0E09BF9C-F517-4EE6-8004-6D822DA7008D}" type="sibTrans" cxnId="{5802D46B-C09C-4D49-B2F3-7B4417E9AEF1}">
      <dgm:prSet/>
      <dgm:spPr/>
      <dgm:t>
        <a:bodyPr/>
        <a:lstStyle/>
        <a:p>
          <a:endParaRPr lang="ru-RU" sz="2400"/>
        </a:p>
      </dgm:t>
    </dgm:pt>
    <dgm:pt modelId="{C9968EE3-F053-4D35-A700-5EEF9BADCC57}">
      <dgm:prSet custT="1"/>
      <dgm:spPr/>
      <dgm:t>
        <a:bodyPr/>
        <a:lstStyle/>
        <a:p>
          <a:endParaRPr lang="ru-RU" sz="2400"/>
        </a:p>
      </dgm:t>
    </dgm:pt>
    <dgm:pt modelId="{94B066EA-0409-4AF7-B9A7-3B65EBA7BC21}" type="parTrans" cxnId="{3E479B87-DC51-4028-AF8F-CB5FF46E0A49}">
      <dgm:prSet/>
      <dgm:spPr/>
      <dgm:t>
        <a:bodyPr/>
        <a:lstStyle/>
        <a:p>
          <a:endParaRPr lang="ru-RU" sz="2400"/>
        </a:p>
      </dgm:t>
    </dgm:pt>
    <dgm:pt modelId="{CEE1E1FE-C66B-4AEE-9FB6-A9D385ECCA59}" type="sibTrans" cxnId="{3E479B87-DC51-4028-AF8F-CB5FF46E0A49}">
      <dgm:prSet/>
      <dgm:spPr/>
      <dgm:t>
        <a:bodyPr/>
        <a:lstStyle/>
        <a:p>
          <a:endParaRPr lang="ru-RU" sz="2400"/>
        </a:p>
      </dgm:t>
    </dgm:pt>
    <dgm:pt modelId="{C59EA25D-4E65-41F8-8114-CD93012ECD15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2400" b="1" dirty="0" smtClean="0">
              <a:latin typeface="Georgia" pitchFamily="18" charset="0"/>
            </a:rPr>
            <a:t>Принцип  гуманистической направленности</a:t>
          </a:r>
          <a:endParaRPr lang="ru-RU" sz="2400" dirty="0"/>
        </a:p>
      </dgm:t>
    </dgm:pt>
    <dgm:pt modelId="{10B0854E-F4B7-4A64-AFBD-ADA7EB02A08E}" type="parTrans" cxnId="{E1AC7BF5-E5D0-4280-B231-6D120A52F79A}">
      <dgm:prSet/>
      <dgm:spPr/>
      <dgm:t>
        <a:bodyPr/>
        <a:lstStyle/>
        <a:p>
          <a:endParaRPr lang="ru-RU" sz="2400"/>
        </a:p>
      </dgm:t>
    </dgm:pt>
    <dgm:pt modelId="{39720212-C182-48D2-BEAE-B48902C56440}" type="sibTrans" cxnId="{E1AC7BF5-E5D0-4280-B231-6D120A52F79A}">
      <dgm:prSet/>
      <dgm:spPr/>
      <dgm:t>
        <a:bodyPr/>
        <a:lstStyle/>
        <a:p>
          <a:endParaRPr lang="ru-RU" sz="2400"/>
        </a:p>
      </dgm:t>
    </dgm:pt>
    <dgm:pt modelId="{D3BE714F-36B8-4CF0-9D43-02A964F08356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latin typeface="Georgia" pitchFamily="18" charset="0"/>
            </a:rPr>
            <a:t>Принцип поддержки самостоятельности и активности</a:t>
          </a:r>
          <a:endParaRPr lang="ru-RU" sz="2400" dirty="0"/>
        </a:p>
      </dgm:t>
    </dgm:pt>
    <dgm:pt modelId="{1DFC956C-41E4-49F5-8DBA-09A1FC91B122}" type="parTrans" cxnId="{20626333-9F9C-49C4-B22F-7DADDA2B9B90}">
      <dgm:prSet/>
      <dgm:spPr/>
      <dgm:t>
        <a:bodyPr/>
        <a:lstStyle/>
        <a:p>
          <a:endParaRPr lang="ru-RU" sz="2400"/>
        </a:p>
      </dgm:t>
    </dgm:pt>
    <dgm:pt modelId="{9E194D27-2D74-4F15-AA01-3B96BCACC5E9}" type="sibTrans" cxnId="{20626333-9F9C-49C4-B22F-7DADDA2B9B90}">
      <dgm:prSet/>
      <dgm:spPr/>
      <dgm:t>
        <a:bodyPr/>
        <a:lstStyle/>
        <a:p>
          <a:endParaRPr lang="ru-RU" sz="2400"/>
        </a:p>
      </dgm:t>
    </dgm:pt>
    <dgm:pt modelId="{1FEE73BA-F813-4292-84CE-0E46A7C718D1}">
      <dgm:prSet custT="1"/>
      <dgm:spPr/>
      <dgm:t>
        <a:bodyPr/>
        <a:lstStyle/>
        <a:p>
          <a:endParaRPr lang="ru-RU" sz="2400"/>
        </a:p>
      </dgm:t>
    </dgm:pt>
    <dgm:pt modelId="{3FB7DEFD-772A-4194-A5AB-DDF4E8DC8D04}" type="parTrans" cxnId="{DC82C9BC-4147-4E35-8BD0-F94B8700E7B6}">
      <dgm:prSet/>
      <dgm:spPr/>
      <dgm:t>
        <a:bodyPr/>
        <a:lstStyle/>
        <a:p>
          <a:endParaRPr lang="ru-RU" sz="2400"/>
        </a:p>
      </dgm:t>
    </dgm:pt>
    <dgm:pt modelId="{6EE16E61-37AA-4E9C-9804-83241CC8A149}" type="sibTrans" cxnId="{DC82C9BC-4147-4E35-8BD0-F94B8700E7B6}">
      <dgm:prSet/>
      <dgm:spPr/>
      <dgm:t>
        <a:bodyPr/>
        <a:lstStyle/>
        <a:p>
          <a:endParaRPr lang="ru-RU" sz="2400"/>
        </a:p>
      </dgm:t>
    </dgm:pt>
    <dgm:pt modelId="{D674F0E8-063E-40E2-9E46-F556D0B08FA1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latin typeface="Georgia" pitchFamily="18" charset="0"/>
            </a:rPr>
            <a:t>Принцип партнерского взаимодействия с семьей</a:t>
          </a:r>
          <a:endParaRPr lang="ru-RU" sz="2400" dirty="0"/>
        </a:p>
      </dgm:t>
    </dgm:pt>
    <dgm:pt modelId="{294F642F-E651-4BA1-8416-506FCDE5B766}" type="parTrans" cxnId="{63A0AECA-2AAD-4A08-97B9-C5A32FF4CE0B}">
      <dgm:prSet/>
      <dgm:spPr/>
      <dgm:t>
        <a:bodyPr/>
        <a:lstStyle/>
        <a:p>
          <a:endParaRPr lang="ru-RU" sz="2400"/>
        </a:p>
      </dgm:t>
    </dgm:pt>
    <dgm:pt modelId="{DA94066A-ADBB-4880-A99E-094477048BA7}" type="sibTrans" cxnId="{63A0AECA-2AAD-4A08-97B9-C5A32FF4CE0B}">
      <dgm:prSet/>
      <dgm:spPr/>
      <dgm:t>
        <a:bodyPr/>
        <a:lstStyle/>
        <a:p>
          <a:endParaRPr lang="ru-RU" sz="2400"/>
        </a:p>
      </dgm:t>
    </dgm:pt>
    <dgm:pt modelId="{49B1BB7F-31DE-4A0D-AE60-B66684AF8537}" type="pres">
      <dgm:prSet presAssocID="{C7078257-3AF2-4940-82FD-C2A646BD85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99D9A2-7529-4161-BCA9-35BAE0823E55}" type="pres">
      <dgm:prSet presAssocID="{C9968EE3-F053-4D35-A700-5EEF9BADCC57}" presName="composite" presStyleCnt="0"/>
      <dgm:spPr/>
    </dgm:pt>
    <dgm:pt modelId="{4B271AF2-ACC1-41FE-872A-D8A48376B099}" type="pres">
      <dgm:prSet presAssocID="{C9968EE3-F053-4D35-A700-5EEF9BADCC57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98070-7E97-4B7E-8BED-37E8ED9BB1F8}" type="pres">
      <dgm:prSet presAssocID="{C9968EE3-F053-4D35-A700-5EEF9BADCC57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28CEE-59B9-42D3-A358-11C4EAA4275E}" type="pres">
      <dgm:prSet presAssocID="{CEE1E1FE-C66B-4AEE-9FB6-A9D385ECCA59}" presName="sp" presStyleCnt="0"/>
      <dgm:spPr/>
    </dgm:pt>
    <dgm:pt modelId="{03379CE1-5C99-48E4-9EB0-32FF8CBCCCF6}" type="pres">
      <dgm:prSet presAssocID="{00C80682-A81D-4B4D-9FF5-29CA47D1F6E4}" presName="composite" presStyleCnt="0"/>
      <dgm:spPr/>
    </dgm:pt>
    <dgm:pt modelId="{CF1FFB47-CEE4-420A-AD98-2E514AF79E4F}" type="pres">
      <dgm:prSet presAssocID="{00C80682-A81D-4B4D-9FF5-29CA47D1F6E4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9393B-4255-4270-B770-39DF4F4A646E}" type="pres">
      <dgm:prSet presAssocID="{00C80682-A81D-4B4D-9FF5-29CA47D1F6E4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F1FF5-4076-4836-8350-213172EE9D76}" type="pres">
      <dgm:prSet presAssocID="{39E8533D-C1FB-42F9-9DB4-04606FC320EB}" presName="sp" presStyleCnt="0"/>
      <dgm:spPr/>
    </dgm:pt>
    <dgm:pt modelId="{206B9CB0-DD12-4A26-93DF-57D671F613E9}" type="pres">
      <dgm:prSet presAssocID="{5925E08B-7716-4859-AA23-BE365F7C9931}" presName="composite" presStyleCnt="0"/>
      <dgm:spPr/>
    </dgm:pt>
    <dgm:pt modelId="{47271F90-6E22-4C71-A0E1-8A4F58D5E02C}" type="pres">
      <dgm:prSet presAssocID="{5925E08B-7716-4859-AA23-BE365F7C9931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9DFB9-56C9-415D-A172-B448E963E47D}" type="pres">
      <dgm:prSet presAssocID="{5925E08B-7716-4859-AA23-BE365F7C9931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D2945-C84E-4AA8-B7D9-2E9EAB635DE6}" type="pres">
      <dgm:prSet presAssocID="{2117B8F1-5A0A-4289-845C-94AEDD6D3397}" presName="sp" presStyleCnt="0"/>
      <dgm:spPr/>
    </dgm:pt>
    <dgm:pt modelId="{FE866F09-A52E-41AD-9318-70B1A58B3F68}" type="pres">
      <dgm:prSet presAssocID="{21C49C12-6BA2-4009-8F76-313932FA05C0}" presName="composite" presStyleCnt="0"/>
      <dgm:spPr/>
    </dgm:pt>
    <dgm:pt modelId="{C0AA0536-1B44-4336-A302-DB556801E459}" type="pres">
      <dgm:prSet presAssocID="{21C49C12-6BA2-4009-8F76-313932FA05C0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9818F-A1B1-4C7F-84E1-DD5E38C35F9B}" type="pres">
      <dgm:prSet presAssocID="{21C49C12-6BA2-4009-8F76-313932FA05C0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90202-3D66-4E22-9D90-F6ABDAE7A768}" type="pres">
      <dgm:prSet presAssocID="{BCF2A2A1-DC08-4A5E-93D9-E0F3B3081ACF}" presName="sp" presStyleCnt="0"/>
      <dgm:spPr/>
    </dgm:pt>
    <dgm:pt modelId="{51D0484A-7300-4E91-800B-F34C2FEA4D2C}" type="pres">
      <dgm:prSet presAssocID="{D3D55808-FAC1-49E1-97B8-0A5C59F2D7AC}" presName="composite" presStyleCnt="0"/>
      <dgm:spPr/>
    </dgm:pt>
    <dgm:pt modelId="{AEA4C477-B012-44A0-B4F2-2E68699A497E}" type="pres">
      <dgm:prSet presAssocID="{D3D55808-FAC1-49E1-97B8-0A5C59F2D7A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51C90-D64F-4641-BDD6-988A21EF134E}" type="pres">
      <dgm:prSet presAssocID="{D3D55808-FAC1-49E1-97B8-0A5C59F2D7A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F0AF2-4D64-4DB5-A3BD-CD53AC21E6D7}" type="pres">
      <dgm:prSet presAssocID="{0E09BF9C-F517-4EE6-8004-6D822DA7008D}" presName="sp" presStyleCnt="0"/>
      <dgm:spPr/>
    </dgm:pt>
    <dgm:pt modelId="{6679F2E1-0C49-4DE3-8A0C-8F2898FBC390}" type="pres">
      <dgm:prSet presAssocID="{1FEE73BA-F813-4292-84CE-0E46A7C718D1}" presName="composite" presStyleCnt="0"/>
      <dgm:spPr/>
    </dgm:pt>
    <dgm:pt modelId="{094C4680-0248-410F-BE5B-997341C99F31}" type="pres">
      <dgm:prSet presAssocID="{1FEE73BA-F813-4292-84CE-0E46A7C718D1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EB04F-FDB2-4133-9232-D48B23F6480E}" type="pres">
      <dgm:prSet presAssocID="{1FEE73BA-F813-4292-84CE-0E46A7C718D1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F106A9-E37B-4126-B52E-87A22C88F2AC}" srcId="{00C80682-A81D-4B4D-9FF5-29CA47D1F6E4}" destId="{E236E0F4-6F8D-4006-9B52-10BF51204D0B}" srcOrd="0" destOrd="0" parTransId="{F9397716-9567-4179-8F93-065AD0299A8E}" sibTransId="{BD67F7D3-A80A-4E53-9885-B1DB73EFABC2}"/>
    <dgm:cxn modelId="{50E05A55-6999-4AB9-85E4-627A47482B27}" type="presOf" srcId="{D3BE714F-36B8-4CF0-9D43-02A964F08356}" destId="{ADF51C90-D64F-4641-BDD6-988A21EF134E}" srcOrd="0" destOrd="0" presId="urn:microsoft.com/office/officeart/2005/8/layout/chevron2"/>
    <dgm:cxn modelId="{71333EFA-1C67-4D07-8334-92F0E299ABE1}" type="presOf" srcId="{C59EA25D-4E65-41F8-8114-CD93012ECD15}" destId="{78098070-7E97-4B7E-8BED-37E8ED9BB1F8}" srcOrd="0" destOrd="0" presId="urn:microsoft.com/office/officeart/2005/8/layout/chevron2"/>
    <dgm:cxn modelId="{338D3325-13AB-46DB-A16D-EBDE5023747E}" type="presOf" srcId="{D674F0E8-063E-40E2-9E46-F556D0B08FA1}" destId="{476EB04F-FDB2-4133-9232-D48B23F6480E}" srcOrd="0" destOrd="0" presId="urn:microsoft.com/office/officeart/2005/8/layout/chevron2"/>
    <dgm:cxn modelId="{B9D4D397-9B63-46F3-A4DF-7D777F5973C2}" type="presOf" srcId="{1FEE73BA-F813-4292-84CE-0E46A7C718D1}" destId="{094C4680-0248-410F-BE5B-997341C99F31}" srcOrd="0" destOrd="0" presId="urn:microsoft.com/office/officeart/2005/8/layout/chevron2"/>
    <dgm:cxn modelId="{61056046-351D-4876-9025-55B3501E15D2}" srcId="{C7078257-3AF2-4940-82FD-C2A646BD8513}" destId="{5925E08B-7716-4859-AA23-BE365F7C9931}" srcOrd="2" destOrd="0" parTransId="{8872028D-B43E-499E-93F7-E3F2BD400344}" sibTransId="{2117B8F1-5A0A-4289-845C-94AEDD6D3397}"/>
    <dgm:cxn modelId="{DC82C9BC-4147-4E35-8BD0-F94B8700E7B6}" srcId="{C7078257-3AF2-4940-82FD-C2A646BD8513}" destId="{1FEE73BA-F813-4292-84CE-0E46A7C718D1}" srcOrd="5" destOrd="0" parTransId="{3FB7DEFD-772A-4194-A5AB-DDF4E8DC8D04}" sibTransId="{6EE16E61-37AA-4E9C-9804-83241CC8A149}"/>
    <dgm:cxn modelId="{EB25C794-845A-43D1-99DB-E4600E07CD8F}" type="presOf" srcId="{5925E08B-7716-4859-AA23-BE365F7C9931}" destId="{47271F90-6E22-4C71-A0E1-8A4F58D5E02C}" srcOrd="0" destOrd="0" presId="urn:microsoft.com/office/officeart/2005/8/layout/chevron2"/>
    <dgm:cxn modelId="{33ABBFAD-8521-4115-B2D4-B491FF2B4059}" srcId="{C7078257-3AF2-4940-82FD-C2A646BD8513}" destId="{00C80682-A81D-4B4D-9FF5-29CA47D1F6E4}" srcOrd="1" destOrd="0" parTransId="{014B4B64-5B5A-4858-9A95-7F74CA72D2C9}" sibTransId="{39E8533D-C1FB-42F9-9DB4-04606FC320EB}"/>
    <dgm:cxn modelId="{9C156C2D-1DE9-4F64-8264-406FF19BEE0E}" srcId="{C7078257-3AF2-4940-82FD-C2A646BD8513}" destId="{21C49C12-6BA2-4009-8F76-313932FA05C0}" srcOrd="3" destOrd="0" parTransId="{2A10DD1F-053D-4A0B-8CEE-38243737706B}" sibTransId="{BCF2A2A1-DC08-4A5E-93D9-E0F3B3081ACF}"/>
    <dgm:cxn modelId="{0E8D32B9-8971-4EEC-A9E2-485F75A49C44}" srcId="{21C49C12-6BA2-4009-8F76-313932FA05C0}" destId="{C9C87025-A470-46F9-A7DA-B870CCB97D7D}" srcOrd="0" destOrd="0" parTransId="{1482EB20-43DD-4825-9AAB-285D5335BA7C}" sibTransId="{EBF8F9AC-22A9-4AD4-B79D-F47CC2EAA30E}"/>
    <dgm:cxn modelId="{E1AC7BF5-E5D0-4280-B231-6D120A52F79A}" srcId="{C9968EE3-F053-4D35-A700-5EEF9BADCC57}" destId="{C59EA25D-4E65-41F8-8114-CD93012ECD15}" srcOrd="0" destOrd="0" parTransId="{10B0854E-F4B7-4A64-AFBD-ADA7EB02A08E}" sibTransId="{39720212-C182-48D2-BEAE-B48902C56440}"/>
    <dgm:cxn modelId="{5802D46B-C09C-4D49-B2F3-7B4417E9AEF1}" srcId="{C7078257-3AF2-4940-82FD-C2A646BD8513}" destId="{D3D55808-FAC1-49E1-97B8-0A5C59F2D7AC}" srcOrd="4" destOrd="0" parTransId="{FE380015-0AE6-4B68-A59E-341D85A9EE77}" sibTransId="{0E09BF9C-F517-4EE6-8004-6D822DA7008D}"/>
    <dgm:cxn modelId="{0AB0F75E-191E-4C06-9A20-DE5263C3A117}" type="presOf" srcId="{D3D55808-FAC1-49E1-97B8-0A5C59F2D7AC}" destId="{AEA4C477-B012-44A0-B4F2-2E68699A497E}" srcOrd="0" destOrd="0" presId="urn:microsoft.com/office/officeart/2005/8/layout/chevron2"/>
    <dgm:cxn modelId="{225EE12F-6DBA-4A6C-BDF6-67B4AE339EFF}" type="presOf" srcId="{5A47C29A-5B4E-48E4-870A-B9598EE481FD}" destId="{AFF9DFB9-56C9-415D-A172-B448E963E47D}" srcOrd="0" destOrd="0" presId="urn:microsoft.com/office/officeart/2005/8/layout/chevron2"/>
    <dgm:cxn modelId="{6C142851-45EA-44EA-A63F-8FD54CDC5566}" srcId="{5925E08B-7716-4859-AA23-BE365F7C9931}" destId="{5A47C29A-5B4E-48E4-870A-B9598EE481FD}" srcOrd="0" destOrd="0" parTransId="{C4EF6B7F-4A71-4D77-8656-D5DA9F7275DD}" sibTransId="{F1635091-AC41-4ECD-AC97-E1688AF2D396}"/>
    <dgm:cxn modelId="{852693FC-9D48-49E4-81FC-2FB66A29D117}" type="presOf" srcId="{C7078257-3AF2-4940-82FD-C2A646BD8513}" destId="{49B1BB7F-31DE-4A0D-AE60-B66684AF8537}" srcOrd="0" destOrd="0" presId="urn:microsoft.com/office/officeart/2005/8/layout/chevron2"/>
    <dgm:cxn modelId="{B2041656-C38B-40E3-89D5-0976A1068E76}" type="presOf" srcId="{C9C87025-A470-46F9-A7DA-B870CCB97D7D}" destId="{89C9818F-A1B1-4C7F-84E1-DD5E38C35F9B}" srcOrd="0" destOrd="0" presId="urn:microsoft.com/office/officeart/2005/8/layout/chevron2"/>
    <dgm:cxn modelId="{088FA0BD-A374-40B9-A5ED-69AB37545BB5}" type="presOf" srcId="{E236E0F4-6F8D-4006-9B52-10BF51204D0B}" destId="{67F9393B-4255-4270-B770-39DF4F4A646E}" srcOrd="0" destOrd="0" presId="urn:microsoft.com/office/officeart/2005/8/layout/chevron2"/>
    <dgm:cxn modelId="{A9F35E44-D067-48FC-AB0A-A697B2CAFA6A}" type="presOf" srcId="{C9968EE3-F053-4D35-A700-5EEF9BADCC57}" destId="{4B271AF2-ACC1-41FE-872A-D8A48376B099}" srcOrd="0" destOrd="0" presId="urn:microsoft.com/office/officeart/2005/8/layout/chevron2"/>
    <dgm:cxn modelId="{9E05F967-8D1B-4511-8248-C9E146A76511}" type="presOf" srcId="{00C80682-A81D-4B4D-9FF5-29CA47D1F6E4}" destId="{CF1FFB47-CEE4-420A-AD98-2E514AF79E4F}" srcOrd="0" destOrd="0" presId="urn:microsoft.com/office/officeart/2005/8/layout/chevron2"/>
    <dgm:cxn modelId="{20626333-9F9C-49C4-B22F-7DADDA2B9B90}" srcId="{D3D55808-FAC1-49E1-97B8-0A5C59F2D7AC}" destId="{D3BE714F-36B8-4CF0-9D43-02A964F08356}" srcOrd="0" destOrd="0" parTransId="{1DFC956C-41E4-49F5-8DBA-09A1FC91B122}" sibTransId="{9E194D27-2D74-4F15-AA01-3B96BCACC5E9}"/>
    <dgm:cxn modelId="{63A0AECA-2AAD-4A08-97B9-C5A32FF4CE0B}" srcId="{1FEE73BA-F813-4292-84CE-0E46A7C718D1}" destId="{D674F0E8-063E-40E2-9E46-F556D0B08FA1}" srcOrd="0" destOrd="0" parTransId="{294F642F-E651-4BA1-8416-506FCDE5B766}" sibTransId="{DA94066A-ADBB-4880-A99E-094477048BA7}"/>
    <dgm:cxn modelId="{C4089482-A8D8-4137-9BD9-31C3A73C4241}" type="presOf" srcId="{21C49C12-6BA2-4009-8F76-313932FA05C0}" destId="{C0AA0536-1B44-4336-A302-DB556801E459}" srcOrd="0" destOrd="0" presId="urn:microsoft.com/office/officeart/2005/8/layout/chevron2"/>
    <dgm:cxn modelId="{3E479B87-DC51-4028-AF8F-CB5FF46E0A49}" srcId="{C7078257-3AF2-4940-82FD-C2A646BD8513}" destId="{C9968EE3-F053-4D35-A700-5EEF9BADCC57}" srcOrd="0" destOrd="0" parTransId="{94B066EA-0409-4AF7-B9A7-3B65EBA7BC21}" sibTransId="{CEE1E1FE-C66B-4AEE-9FB6-A9D385ECCA59}"/>
    <dgm:cxn modelId="{6AA7DD48-F49D-4C29-8C7E-A0E39244C7E1}" type="presParOf" srcId="{49B1BB7F-31DE-4A0D-AE60-B66684AF8537}" destId="{0799D9A2-7529-4161-BCA9-35BAE0823E55}" srcOrd="0" destOrd="0" presId="urn:microsoft.com/office/officeart/2005/8/layout/chevron2"/>
    <dgm:cxn modelId="{215EEA9C-1965-4CAA-87DF-A077382E23A0}" type="presParOf" srcId="{0799D9A2-7529-4161-BCA9-35BAE0823E55}" destId="{4B271AF2-ACC1-41FE-872A-D8A48376B099}" srcOrd="0" destOrd="0" presId="urn:microsoft.com/office/officeart/2005/8/layout/chevron2"/>
    <dgm:cxn modelId="{38F741D8-E2B9-4830-BAE7-EE91E8265770}" type="presParOf" srcId="{0799D9A2-7529-4161-BCA9-35BAE0823E55}" destId="{78098070-7E97-4B7E-8BED-37E8ED9BB1F8}" srcOrd="1" destOrd="0" presId="urn:microsoft.com/office/officeart/2005/8/layout/chevron2"/>
    <dgm:cxn modelId="{2CB412F8-A498-4BC4-8B17-EFC3D3CFB984}" type="presParOf" srcId="{49B1BB7F-31DE-4A0D-AE60-B66684AF8537}" destId="{20928CEE-59B9-42D3-A358-11C4EAA4275E}" srcOrd="1" destOrd="0" presId="urn:microsoft.com/office/officeart/2005/8/layout/chevron2"/>
    <dgm:cxn modelId="{0D633892-0AE2-47F4-99ED-FCE0020DCE62}" type="presParOf" srcId="{49B1BB7F-31DE-4A0D-AE60-B66684AF8537}" destId="{03379CE1-5C99-48E4-9EB0-32FF8CBCCCF6}" srcOrd="2" destOrd="0" presId="urn:microsoft.com/office/officeart/2005/8/layout/chevron2"/>
    <dgm:cxn modelId="{91CC64B3-CF17-4881-80EA-9DA17F2A65DA}" type="presParOf" srcId="{03379CE1-5C99-48E4-9EB0-32FF8CBCCCF6}" destId="{CF1FFB47-CEE4-420A-AD98-2E514AF79E4F}" srcOrd="0" destOrd="0" presId="urn:microsoft.com/office/officeart/2005/8/layout/chevron2"/>
    <dgm:cxn modelId="{5AE8BEEE-E675-4571-B43F-3339287CFF2D}" type="presParOf" srcId="{03379CE1-5C99-48E4-9EB0-32FF8CBCCCF6}" destId="{67F9393B-4255-4270-B770-39DF4F4A646E}" srcOrd="1" destOrd="0" presId="urn:microsoft.com/office/officeart/2005/8/layout/chevron2"/>
    <dgm:cxn modelId="{4ED1E0C7-68E6-455E-8976-6E5ABF572001}" type="presParOf" srcId="{49B1BB7F-31DE-4A0D-AE60-B66684AF8537}" destId="{8AFF1FF5-4076-4836-8350-213172EE9D76}" srcOrd="3" destOrd="0" presId="urn:microsoft.com/office/officeart/2005/8/layout/chevron2"/>
    <dgm:cxn modelId="{F5AF9DB0-615F-4807-A324-630F8813DA4C}" type="presParOf" srcId="{49B1BB7F-31DE-4A0D-AE60-B66684AF8537}" destId="{206B9CB0-DD12-4A26-93DF-57D671F613E9}" srcOrd="4" destOrd="0" presId="urn:microsoft.com/office/officeart/2005/8/layout/chevron2"/>
    <dgm:cxn modelId="{B8D3F087-5D60-4C7E-80B5-B7EF711A11D1}" type="presParOf" srcId="{206B9CB0-DD12-4A26-93DF-57D671F613E9}" destId="{47271F90-6E22-4C71-A0E1-8A4F58D5E02C}" srcOrd="0" destOrd="0" presId="urn:microsoft.com/office/officeart/2005/8/layout/chevron2"/>
    <dgm:cxn modelId="{BF3F2C37-0D57-4467-B6F1-2B6393058113}" type="presParOf" srcId="{206B9CB0-DD12-4A26-93DF-57D671F613E9}" destId="{AFF9DFB9-56C9-415D-A172-B448E963E47D}" srcOrd="1" destOrd="0" presId="urn:microsoft.com/office/officeart/2005/8/layout/chevron2"/>
    <dgm:cxn modelId="{12928F6A-649A-4EE2-8410-67BE09BA75D4}" type="presParOf" srcId="{49B1BB7F-31DE-4A0D-AE60-B66684AF8537}" destId="{654D2945-C84E-4AA8-B7D9-2E9EAB635DE6}" srcOrd="5" destOrd="0" presId="urn:microsoft.com/office/officeart/2005/8/layout/chevron2"/>
    <dgm:cxn modelId="{950B3800-AA88-4E2A-B360-AACD67ED4407}" type="presParOf" srcId="{49B1BB7F-31DE-4A0D-AE60-B66684AF8537}" destId="{FE866F09-A52E-41AD-9318-70B1A58B3F68}" srcOrd="6" destOrd="0" presId="urn:microsoft.com/office/officeart/2005/8/layout/chevron2"/>
    <dgm:cxn modelId="{87906F00-12D4-4BAE-9EC5-E089DC49F5CB}" type="presParOf" srcId="{FE866F09-A52E-41AD-9318-70B1A58B3F68}" destId="{C0AA0536-1B44-4336-A302-DB556801E459}" srcOrd="0" destOrd="0" presId="urn:microsoft.com/office/officeart/2005/8/layout/chevron2"/>
    <dgm:cxn modelId="{0F2A4368-9EA3-4BBC-8FD6-CAAD5CEEFB7C}" type="presParOf" srcId="{FE866F09-A52E-41AD-9318-70B1A58B3F68}" destId="{89C9818F-A1B1-4C7F-84E1-DD5E38C35F9B}" srcOrd="1" destOrd="0" presId="urn:microsoft.com/office/officeart/2005/8/layout/chevron2"/>
    <dgm:cxn modelId="{74718E41-0F85-4C4C-8E45-4E6813400B52}" type="presParOf" srcId="{49B1BB7F-31DE-4A0D-AE60-B66684AF8537}" destId="{2C090202-3D66-4E22-9D90-F6ABDAE7A768}" srcOrd="7" destOrd="0" presId="urn:microsoft.com/office/officeart/2005/8/layout/chevron2"/>
    <dgm:cxn modelId="{3325DDE5-F3DE-42C9-A38F-2E6A705F6E23}" type="presParOf" srcId="{49B1BB7F-31DE-4A0D-AE60-B66684AF8537}" destId="{51D0484A-7300-4E91-800B-F34C2FEA4D2C}" srcOrd="8" destOrd="0" presId="urn:microsoft.com/office/officeart/2005/8/layout/chevron2"/>
    <dgm:cxn modelId="{E3F3ED9B-01A6-4E22-8AD4-B72A46C011D4}" type="presParOf" srcId="{51D0484A-7300-4E91-800B-F34C2FEA4D2C}" destId="{AEA4C477-B012-44A0-B4F2-2E68699A497E}" srcOrd="0" destOrd="0" presId="urn:microsoft.com/office/officeart/2005/8/layout/chevron2"/>
    <dgm:cxn modelId="{6A7AADFC-D9B0-48F3-A281-9727E46E6625}" type="presParOf" srcId="{51D0484A-7300-4E91-800B-F34C2FEA4D2C}" destId="{ADF51C90-D64F-4641-BDD6-988A21EF134E}" srcOrd="1" destOrd="0" presId="urn:microsoft.com/office/officeart/2005/8/layout/chevron2"/>
    <dgm:cxn modelId="{0CBD256C-6244-44C8-AC6B-E593B86E541B}" type="presParOf" srcId="{49B1BB7F-31DE-4A0D-AE60-B66684AF8537}" destId="{B8FF0AF2-4D64-4DB5-A3BD-CD53AC21E6D7}" srcOrd="9" destOrd="0" presId="urn:microsoft.com/office/officeart/2005/8/layout/chevron2"/>
    <dgm:cxn modelId="{591AA664-765D-439B-8E75-461A1C615910}" type="presParOf" srcId="{49B1BB7F-31DE-4A0D-AE60-B66684AF8537}" destId="{6679F2E1-0C49-4DE3-8A0C-8F2898FBC390}" srcOrd="10" destOrd="0" presId="urn:microsoft.com/office/officeart/2005/8/layout/chevron2"/>
    <dgm:cxn modelId="{3C6A76DB-0459-4F9F-B4DC-164D3327C236}" type="presParOf" srcId="{6679F2E1-0C49-4DE3-8A0C-8F2898FBC390}" destId="{094C4680-0248-410F-BE5B-997341C99F31}" srcOrd="0" destOrd="0" presId="urn:microsoft.com/office/officeart/2005/8/layout/chevron2"/>
    <dgm:cxn modelId="{A8E222B1-5A04-4A28-A7B3-44E719319252}" type="presParOf" srcId="{6679F2E1-0C49-4DE3-8A0C-8F2898FBC390}" destId="{476EB04F-FDB2-4133-9232-D48B23F6480E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637B-F807-436A-8F66-0CE91431CC42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6E594-DF3C-4D9C-AAA3-446D6736D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B9EF-925E-4F80-8928-1E57656E2377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C4AE-7FD8-46C6-9B22-AAF33D30E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8A32-6935-4038-9FBB-F796C2BCC8BE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6877-2D18-406A-B0CE-302EFF0A6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E998E-F0A0-43E9-85FC-37A1BC5597A8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6B17-5429-488E-AF8D-90A5EE458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EDD8-D16C-4C2C-AEF8-12068CD1F973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E6CB-0676-4415-B564-0EDCC01E2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CC67-E69F-4B77-B139-1778D5F24FAD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6746-60E9-4DDE-A1B7-43BEFC815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4C0AB-A7A0-47CD-8105-221629A57869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63259-B1DD-47C8-8BC8-DF84E7B81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524E-F491-4AD4-82E2-F7CC4C4B9223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B426-2205-4557-87FE-13F97617C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5C85-1194-4416-9DC3-402410212AA2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C8C6-ACEC-4427-A817-8462E76B1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75E75-7AE1-4E16-9135-1A703D7A2554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1963-C911-4D4B-92CC-441B440BB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2CBCA-B064-4E51-8A02-4EB424025A65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A218-D269-48B8-BFA8-949AB621A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FCABC-18D2-41DB-8807-1F8C19B6DB51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66EC-F2A9-4558-BAAB-91A38A688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3910FC-21F5-4E3E-9171-85F59E002A2A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6D38C8-F473-4B6B-86B6-BEDF18C57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13"/>
          <p:cNvPicPr>
            <a:picLocks noChangeAspect="1"/>
          </p:cNvPicPr>
          <p:nvPr userDrawn="1"/>
        </p:nvPicPr>
        <p:blipFill>
          <a:blip r:embed="rId14"/>
          <a:srcRect r="51482"/>
          <a:stretch>
            <a:fillRect/>
          </a:stretch>
        </p:blipFill>
        <p:spPr bwMode="auto">
          <a:xfrm>
            <a:off x="0" y="0"/>
            <a:ext cx="2495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ctrTitle"/>
          </p:nvPr>
        </p:nvSpPr>
        <p:spPr>
          <a:xfrm>
            <a:off x="295275" y="2319338"/>
            <a:ext cx="8351838" cy="23876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333399"/>
                </a:solidFill>
                <a:latin typeface="Bookman Old Style" pitchFamily="18" charset="0"/>
              </a:rPr>
              <a:t>ПРОЕКТ </a:t>
            </a:r>
            <a:br>
              <a:rPr lang="ru-RU" sz="4000" b="1" smtClean="0">
                <a:solidFill>
                  <a:srgbClr val="333399"/>
                </a:solidFill>
                <a:latin typeface="Bookman Old Style" pitchFamily="18" charset="0"/>
              </a:rPr>
            </a:br>
            <a:r>
              <a:rPr lang="ru-RU" sz="4000" b="1" smtClean="0">
                <a:solidFill>
                  <a:srgbClr val="333399"/>
                </a:solidFill>
                <a:latin typeface="Bookman Old Style" pitchFamily="18" charset="0"/>
              </a:rPr>
              <a:t>психолого-педагогического сопровождения детей с ТНР в ДОУ общеразвивающей направленности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0980" y="6116138"/>
            <a:ext cx="6858000" cy="48587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г. Рубцовск</a:t>
            </a:r>
            <a:r>
              <a:rPr lang="ru-RU" sz="2400" b="1" dirty="0" smtClean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2020г</a:t>
            </a:r>
            <a:endParaRPr lang="ru-RU" sz="2400" dirty="0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733" y="110067"/>
            <a:ext cx="8365067" cy="1058333"/>
          </a:xfrm>
          <a:prstGeom prst="roundRect">
            <a:avLst>
              <a:gd name="adj" fmla="val 50000"/>
            </a:avLst>
          </a:prstGeom>
          <a:solidFill>
            <a:schemeClr val="bg1">
              <a:alpha val="42000"/>
            </a:schemeClr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«Детский сад №10 «Гнездышко»,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Город Рубцовск, Алтайский край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27"/>
          <p:cNvSpPr>
            <a:spLocks noGrp="1"/>
          </p:cNvSpPr>
          <p:nvPr>
            <p:ph type="title"/>
          </p:nvPr>
        </p:nvSpPr>
        <p:spPr>
          <a:xfrm>
            <a:off x="1006475" y="127000"/>
            <a:ext cx="7886700" cy="817563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  <a:t>Принципы и подходы</a:t>
            </a:r>
          </a:p>
        </p:txBody>
      </p:sp>
      <p:graphicFrame>
        <p:nvGraphicFramePr>
          <p:cNvPr id="29" name="Схема 28"/>
          <p:cNvGraphicFramePr/>
          <p:nvPr/>
        </p:nvGraphicFramePr>
        <p:xfrm>
          <a:off x="1712068" y="970862"/>
          <a:ext cx="7081735" cy="5653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>
            <a:off x="2620963" y="758825"/>
            <a:ext cx="5222875" cy="17463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2292350" y="647700"/>
            <a:ext cx="6253163" cy="7032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  <a:t>Сроки реализации проекта:</a:t>
            </a:r>
            <a:endParaRPr lang="ru-RU" sz="2400" smtClean="0">
              <a:solidFill>
                <a:srgbClr val="333399"/>
              </a:solidFill>
              <a:latin typeface="Bookman Old Style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387600" y="1312863"/>
            <a:ext cx="5222875" cy="17462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2184400" y="3252788"/>
            <a:ext cx="59340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Calibri" pitchFamily="34" charset="0"/>
              </a:rPr>
              <a:t>Создание системы комплексного сопровождения детей с ТНР в освоении основной образовательной программы МБДОУ и их социальной адаптации, специальных условий обучения и воспитания, позволяющих учитывать особые образовательные потребности детей с ТНР посредством индивидуализации и дифференциации образовательного процесса, воспитание толерантного отношения участников проекта.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282825" y="2359025"/>
            <a:ext cx="6253163" cy="703263"/>
          </a:xfrm>
          <a:prstGeom prst="rect">
            <a:avLst/>
          </a:prstGeom>
        </p:spPr>
        <p:txBody>
          <a:bodyPr anchor="ctr"/>
          <a:lstStyle/>
          <a:p>
            <a:pPr defTabSz="6858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  <a:latin typeface="Bookman Old Style" pitchFamily="18" charset="0"/>
                <a:ea typeface="+mj-ea"/>
                <a:cs typeface="+mj-cs"/>
              </a:rPr>
              <a:t>Ожидаемый результат проекта:</a:t>
            </a:r>
            <a:endParaRPr lang="ru-RU" sz="2400" dirty="0">
              <a:solidFill>
                <a:srgbClr val="333399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359025" y="2986088"/>
            <a:ext cx="5224463" cy="15875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2309813" y="1455738"/>
            <a:ext cx="59340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Calibri" pitchFamily="34" charset="0"/>
              </a:rPr>
              <a:t>2020 – 2021 г</a:t>
            </a:r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1708150" y="681038"/>
            <a:ext cx="7072313" cy="58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333399"/>
                </a:solidFill>
                <a:latin typeface="Bookman Old Style" pitchFamily="18" charset="0"/>
              </a:rPr>
              <a:t>Для родителей (законных представителей) </a:t>
            </a:r>
          </a:p>
          <a:p>
            <a:r>
              <a:rPr lang="ru-RU">
                <a:latin typeface="Calibri" pitchFamily="34" charset="0"/>
              </a:rPr>
              <a:t> </a:t>
            </a:r>
            <a:endParaRPr lang="ru-RU" sz="140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 получение родителями </a:t>
            </a:r>
            <a:r>
              <a:rPr lang="ru-RU"/>
              <a:t>(законными представителями) </a:t>
            </a:r>
            <a:r>
              <a:rPr lang="ru-RU">
                <a:latin typeface="Calibri" pitchFamily="34" charset="0"/>
              </a:rPr>
              <a:t>практических навыков в воспитании и развитии детей с ограниченными возможностями здоровья;</a:t>
            </a:r>
          </a:p>
          <a:p>
            <a:pPr>
              <a:buFont typeface="Wingdings" pitchFamily="2" charset="2"/>
              <a:buChar char="ü"/>
            </a:pPr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осознание важности участия родителей </a:t>
            </a:r>
            <a:r>
              <a:rPr lang="ru-RU"/>
              <a:t>(законных представителей)</a:t>
            </a:r>
            <a:r>
              <a:rPr lang="ru-RU">
                <a:latin typeface="Calibri" pitchFamily="34" charset="0"/>
              </a:rPr>
              <a:t> в процессе психолого-педагогического сопровождения ребенка с ограниченными возможностями здоровья;</a:t>
            </a:r>
          </a:p>
          <a:p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активное взаимодействие родителей </a:t>
            </a:r>
            <a:r>
              <a:rPr lang="ru-RU"/>
              <a:t>(законных представителей)</a:t>
            </a:r>
            <a:r>
              <a:rPr lang="ru-RU">
                <a:latin typeface="Calibri" pitchFamily="34" charset="0"/>
              </a:rPr>
              <a:t> и сотрудников ДОУ и его влияние на положительные изменения в физическом и психическом здоровье ребенка с ограниченными возможностями здоровья;</a:t>
            </a:r>
          </a:p>
          <a:p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разработка методических рекомендаций для родителей </a:t>
            </a:r>
            <a:r>
              <a:rPr lang="ru-RU"/>
              <a:t>(законных представителей)</a:t>
            </a:r>
            <a:r>
              <a:rPr lang="ru-RU">
                <a:latin typeface="Calibri" pitchFamily="34" charset="0"/>
              </a:rPr>
              <a:t> по воспитанию и обучению детей с ограниченными возможностями здоровья.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414588" y="180975"/>
            <a:ext cx="6253162" cy="703263"/>
          </a:xfrm>
          <a:prstGeom prst="rect">
            <a:avLst/>
          </a:prstGeom>
        </p:spPr>
        <p:txBody>
          <a:bodyPr anchor="ctr"/>
          <a:lstStyle/>
          <a:p>
            <a:pPr defTabSz="6858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  <a:latin typeface="Bookman Old Style" pitchFamily="18" charset="0"/>
                <a:ea typeface="+mj-ea"/>
                <a:cs typeface="+mj-cs"/>
              </a:rPr>
              <a:t>Предполагаемые результаты:</a:t>
            </a:r>
            <a:endParaRPr lang="ru-RU" sz="2400" dirty="0">
              <a:solidFill>
                <a:srgbClr val="333399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386013" y="779463"/>
            <a:ext cx="5222875" cy="17462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1733550" y="1500188"/>
            <a:ext cx="7072313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333399"/>
                </a:solidFill>
                <a:latin typeface="Bookman Old Style" pitchFamily="18" charset="0"/>
                <a:cs typeface="+mn-cs"/>
              </a:rPr>
              <a:t>Для детей</a:t>
            </a:r>
            <a:endParaRPr lang="ru-RU" dirty="0">
              <a:solidFill>
                <a:srgbClr val="333399"/>
              </a:solidFill>
              <a:latin typeface="Bookman Old Style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 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возможность освоения детьми с ТНР Общеобразовательной программы;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улучшение психологического и соматического здоровья детей с ТНР (снижение уровня тревожности, агрессивности);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улучшение коммуникативных способностей детей с ТНР.</a:t>
            </a:r>
            <a:endParaRPr lang="ru-RU" sz="1400" dirty="0">
              <a:latin typeface="+mn-lt"/>
              <a:cs typeface="+mn-cs"/>
            </a:endParaRPr>
          </a:p>
          <a:p>
            <a:pPr>
              <a:tabLst>
                <a:tab pos="438150" algn="l"/>
              </a:tabLs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38150" algn="l"/>
              </a:tabLs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414588" y="180975"/>
            <a:ext cx="6253162" cy="703263"/>
          </a:xfrm>
          <a:prstGeom prst="rect">
            <a:avLst/>
          </a:prstGeom>
        </p:spPr>
        <p:txBody>
          <a:bodyPr anchor="ctr"/>
          <a:lstStyle/>
          <a:p>
            <a:pPr defTabSz="6858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  <a:latin typeface="Bookman Old Style" pitchFamily="18" charset="0"/>
                <a:cs typeface="+mn-cs"/>
              </a:rPr>
              <a:t>Предполагаемые результаты</a:t>
            </a:r>
            <a:r>
              <a:rPr lang="ru-RU" sz="2400" b="1" dirty="0">
                <a:solidFill>
                  <a:srgbClr val="333399"/>
                </a:solidFill>
                <a:latin typeface="Bookman Old Style" pitchFamily="18" charset="0"/>
                <a:ea typeface="+mj-ea"/>
                <a:cs typeface="+mj-cs"/>
              </a:rPr>
              <a:t>:</a:t>
            </a:r>
            <a:endParaRPr lang="ru-RU" sz="2400" dirty="0">
              <a:solidFill>
                <a:srgbClr val="333399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386013" y="779463"/>
            <a:ext cx="5222875" cy="17462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1708150" y="711200"/>
            <a:ext cx="7072313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333399"/>
                </a:solidFill>
                <a:latin typeface="Bookman Old Style" pitchFamily="18" charset="0"/>
              </a:rPr>
              <a:t>Для педагогов</a:t>
            </a:r>
            <a:endParaRPr lang="ru-RU">
              <a:solidFill>
                <a:srgbClr val="333399"/>
              </a:solidFill>
              <a:latin typeface="Bookman Old Style" pitchFamily="18" charset="0"/>
            </a:endParaRP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Проявление творческой индивидуальности педагогов в различных видах деятельности с детьми, родителями </a:t>
            </a:r>
            <a:r>
              <a:rPr lang="ru-RU"/>
              <a:t>(законными представителями)</a:t>
            </a:r>
            <a:r>
              <a:rPr lang="ru-RU">
                <a:latin typeface="Calibri" pitchFamily="34" charset="0"/>
              </a:rPr>
              <a:t>;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Обеспеченность общего увеличения психолого-педагогической, медико-социальной компетентности педагогов, сотрудников ДОУ;</a:t>
            </a:r>
          </a:p>
          <a:p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Предполагается, что участие в проекте будет способствовать более глубокому пониманию специалистами ДОУ и родителями </a:t>
            </a:r>
            <a:r>
              <a:rPr lang="ru-RU"/>
              <a:t>(законными представителями)</a:t>
            </a:r>
            <a:r>
              <a:rPr lang="ru-RU">
                <a:latin typeface="Calibri" pitchFamily="34" charset="0"/>
              </a:rPr>
              <a:t> детей с со сложными нарушениями речи; </a:t>
            </a:r>
          </a:p>
          <a:p>
            <a:pPr>
              <a:buFont typeface="Wingdings" pitchFamily="2" charset="2"/>
              <a:buChar char="ü"/>
            </a:pPr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Разработка методических рекомендаций позволит использовать полученные результаты в практике работы других образовательных учреждении.</a:t>
            </a:r>
            <a:endParaRPr lang="ru-RU"/>
          </a:p>
          <a:p>
            <a:endParaRPr lang="ru-RU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397125" y="188913"/>
            <a:ext cx="6253163" cy="703262"/>
          </a:xfrm>
          <a:prstGeom prst="rect">
            <a:avLst/>
          </a:prstGeom>
        </p:spPr>
        <p:txBody>
          <a:bodyPr anchor="ctr"/>
          <a:lstStyle/>
          <a:p>
            <a:pPr defTabSz="6858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  <a:latin typeface="Bookman Old Style" pitchFamily="18" charset="0"/>
                <a:cs typeface="+mn-cs"/>
              </a:rPr>
              <a:t>Предполагаемые результаты</a:t>
            </a:r>
            <a:r>
              <a:rPr lang="ru-RU" sz="2400" b="1" dirty="0">
                <a:solidFill>
                  <a:srgbClr val="333399"/>
                </a:solidFill>
                <a:latin typeface="Bookman Old Style" pitchFamily="18" charset="0"/>
                <a:ea typeface="+mj-ea"/>
                <a:cs typeface="+mj-cs"/>
              </a:rPr>
              <a:t>:</a:t>
            </a:r>
            <a:endParaRPr lang="ru-RU" sz="2400" dirty="0">
              <a:solidFill>
                <a:srgbClr val="333399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386013" y="779463"/>
            <a:ext cx="5222875" cy="17462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  <a:t>Ресурсная карта</a:t>
            </a:r>
            <a:b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</a:br>
            <a: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  <a:t>(модель взаимодействия участников проекта)</a:t>
            </a:r>
            <a:b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</a:br>
            <a:endParaRPr lang="ru-RU" sz="2400" b="1" smtClean="0">
              <a:solidFill>
                <a:srgbClr val="333399"/>
              </a:solidFill>
              <a:latin typeface="Bookman Old Style" pitchFamily="18" charset="0"/>
            </a:endParaRPr>
          </a:p>
        </p:txBody>
      </p:sp>
      <p:pic>
        <p:nvPicPr>
          <p:cNvPr id="28674" name="Picture 31" descr="ребенок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041775" y="2225675"/>
            <a:ext cx="1592263" cy="2563813"/>
          </a:xfrm>
        </p:spPr>
      </p:pic>
      <p:sp>
        <p:nvSpPr>
          <p:cNvPr id="28675" name="Line 32"/>
          <p:cNvSpPr>
            <a:spLocks noChangeShapeType="1"/>
          </p:cNvSpPr>
          <p:nvPr/>
        </p:nvSpPr>
        <p:spPr bwMode="auto">
          <a:xfrm flipV="1">
            <a:off x="5607050" y="1851025"/>
            <a:ext cx="744538" cy="427038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Line 37"/>
          <p:cNvSpPr>
            <a:spLocks noChangeShapeType="1"/>
          </p:cNvSpPr>
          <p:nvPr/>
        </p:nvSpPr>
        <p:spPr bwMode="auto">
          <a:xfrm flipV="1">
            <a:off x="5773738" y="2957513"/>
            <a:ext cx="914400" cy="182562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Line 38"/>
          <p:cNvSpPr>
            <a:spLocks noChangeShapeType="1"/>
          </p:cNvSpPr>
          <p:nvPr/>
        </p:nvSpPr>
        <p:spPr bwMode="auto">
          <a:xfrm flipV="1">
            <a:off x="5776913" y="4138613"/>
            <a:ext cx="1049337" cy="0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8" name="Line 39"/>
          <p:cNvSpPr>
            <a:spLocks noChangeShapeType="1"/>
          </p:cNvSpPr>
          <p:nvPr/>
        </p:nvSpPr>
        <p:spPr bwMode="auto">
          <a:xfrm>
            <a:off x="5473700" y="4881563"/>
            <a:ext cx="904875" cy="331787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9" name="Line 41"/>
          <p:cNvSpPr>
            <a:spLocks noChangeShapeType="1"/>
          </p:cNvSpPr>
          <p:nvPr/>
        </p:nvSpPr>
        <p:spPr bwMode="auto">
          <a:xfrm flipH="1" flipV="1">
            <a:off x="3128963" y="1862138"/>
            <a:ext cx="815975" cy="427037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Line 42"/>
          <p:cNvSpPr>
            <a:spLocks noChangeShapeType="1"/>
          </p:cNvSpPr>
          <p:nvPr/>
        </p:nvSpPr>
        <p:spPr bwMode="auto">
          <a:xfrm flipH="1" flipV="1">
            <a:off x="2898775" y="2997200"/>
            <a:ext cx="877888" cy="206375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1" name="Line 43"/>
          <p:cNvSpPr>
            <a:spLocks noChangeShapeType="1"/>
          </p:cNvSpPr>
          <p:nvPr/>
        </p:nvSpPr>
        <p:spPr bwMode="auto">
          <a:xfrm flipV="1">
            <a:off x="3041650" y="4187825"/>
            <a:ext cx="854075" cy="98425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2" name="Line 44"/>
          <p:cNvSpPr>
            <a:spLocks noChangeShapeType="1"/>
          </p:cNvSpPr>
          <p:nvPr/>
        </p:nvSpPr>
        <p:spPr bwMode="auto">
          <a:xfrm flipV="1">
            <a:off x="3227388" y="4787900"/>
            <a:ext cx="927100" cy="403225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3" name="Oval 45"/>
          <p:cNvSpPr>
            <a:spLocks noChangeArrowheads="1"/>
          </p:cNvSpPr>
          <p:nvPr/>
        </p:nvSpPr>
        <p:spPr bwMode="auto">
          <a:xfrm>
            <a:off x="6630988" y="1208088"/>
            <a:ext cx="1854200" cy="10366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  <a:p>
            <a:pPr algn="ctr"/>
            <a:r>
              <a:rPr lang="ru-RU" b="1"/>
              <a:t>Педагог-</a:t>
            </a:r>
          </a:p>
          <a:p>
            <a:pPr algn="ctr"/>
            <a:r>
              <a:rPr lang="ru-RU" b="1"/>
              <a:t>психолог</a:t>
            </a:r>
          </a:p>
          <a:p>
            <a:pPr algn="ctr"/>
            <a:endParaRPr lang="ru-RU"/>
          </a:p>
        </p:txBody>
      </p:sp>
      <p:sp>
        <p:nvSpPr>
          <p:cNvPr id="28684" name="Oval 46"/>
          <p:cNvSpPr>
            <a:spLocks noChangeArrowheads="1"/>
          </p:cNvSpPr>
          <p:nvPr/>
        </p:nvSpPr>
        <p:spPr bwMode="auto">
          <a:xfrm>
            <a:off x="6818313" y="2328863"/>
            <a:ext cx="1719262" cy="1208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5" name="Oval 47"/>
          <p:cNvSpPr>
            <a:spLocks noChangeArrowheads="1"/>
          </p:cNvSpPr>
          <p:nvPr/>
        </p:nvSpPr>
        <p:spPr bwMode="auto">
          <a:xfrm>
            <a:off x="6815138" y="3679825"/>
            <a:ext cx="1854200" cy="1122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Oval 48"/>
          <p:cNvSpPr>
            <a:spLocks noChangeArrowheads="1"/>
          </p:cNvSpPr>
          <p:nvPr/>
        </p:nvSpPr>
        <p:spPr bwMode="auto">
          <a:xfrm>
            <a:off x="6486525" y="4962525"/>
            <a:ext cx="1816100" cy="1208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Oval 50"/>
          <p:cNvSpPr>
            <a:spLocks noChangeArrowheads="1"/>
          </p:cNvSpPr>
          <p:nvPr/>
        </p:nvSpPr>
        <p:spPr bwMode="auto">
          <a:xfrm>
            <a:off x="1292225" y="1171575"/>
            <a:ext cx="1779588" cy="1119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688" name="Oval 51"/>
          <p:cNvSpPr>
            <a:spLocks noChangeArrowheads="1"/>
          </p:cNvSpPr>
          <p:nvPr/>
        </p:nvSpPr>
        <p:spPr bwMode="auto">
          <a:xfrm>
            <a:off x="1171575" y="2473325"/>
            <a:ext cx="1731963" cy="1147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Администрация</a:t>
            </a:r>
          </a:p>
          <a:p>
            <a:pPr algn="ctr"/>
            <a:r>
              <a:rPr lang="ru-RU" sz="1600" b="1"/>
              <a:t>ДОУ</a:t>
            </a:r>
          </a:p>
        </p:txBody>
      </p:sp>
      <p:sp>
        <p:nvSpPr>
          <p:cNvPr id="28689" name="Oval 52"/>
          <p:cNvSpPr>
            <a:spLocks noChangeArrowheads="1"/>
          </p:cNvSpPr>
          <p:nvPr/>
        </p:nvSpPr>
        <p:spPr bwMode="auto">
          <a:xfrm>
            <a:off x="911225" y="3724275"/>
            <a:ext cx="1974850" cy="1257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Oval 53"/>
          <p:cNvSpPr>
            <a:spLocks noChangeArrowheads="1"/>
          </p:cNvSpPr>
          <p:nvPr/>
        </p:nvSpPr>
        <p:spPr bwMode="auto">
          <a:xfrm>
            <a:off x="1409700" y="5129213"/>
            <a:ext cx="1792288" cy="1171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Медицинский</a:t>
            </a:r>
          </a:p>
          <a:p>
            <a:pPr algn="ctr"/>
            <a:r>
              <a:rPr lang="ru-RU" b="1"/>
              <a:t>персонал</a:t>
            </a:r>
          </a:p>
        </p:txBody>
      </p:sp>
      <p:sp>
        <p:nvSpPr>
          <p:cNvPr id="28691" name="Text Box 55"/>
          <p:cNvSpPr txBox="1">
            <a:spLocks noChangeArrowheads="1"/>
          </p:cNvSpPr>
          <p:nvPr/>
        </p:nvSpPr>
        <p:spPr bwMode="auto">
          <a:xfrm>
            <a:off x="1423988" y="1511300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  Семья</a:t>
            </a:r>
          </a:p>
        </p:txBody>
      </p:sp>
      <p:sp>
        <p:nvSpPr>
          <p:cNvPr id="28692" name="Text Box 58"/>
          <p:cNvSpPr txBox="1">
            <a:spLocks noChangeArrowheads="1"/>
          </p:cNvSpPr>
          <p:nvPr/>
        </p:nvSpPr>
        <p:spPr bwMode="auto">
          <a:xfrm>
            <a:off x="1141413" y="3897313"/>
            <a:ext cx="1754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Инструктор по физ. культуре</a:t>
            </a:r>
          </a:p>
        </p:txBody>
      </p:sp>
      <p:sp>
        <p:nvSpPr>
          <p:cNvPr id="28693" name="Text Box 60"/>
          <p:cNvSpPr txBox="1">
            <a:spLocks noChangeArrowheads="1"/>
          </p:cNvSpPr>
          <p:nvPr/>
        </p:nvSpPr>
        <p:spPr bwMode="auto">
          <a:xfrm>
            <a:off x="7016750" y="2570163"/>
            <a:ext cx="1509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Учитель-логопед</a:t>
            </a:r>
          </a:p>
        </p:txBody>
      </p:sp>
      <p:sp>
        <p:nvSpPr>
          <p:cNvPr id="28694" name="Text Box 61"/>
          <p:cNvSpPr txBox="1">
            <a:spLocks noChangeArrowheads="1"/>
          </p:cNvSpPr>
          <p:nvPr/>
        </p:nvSpPr>
        <p:spPr bwMode="auto">
          <a:xfrm>
            <a:off x="6967538" y="3983038"/>
            <a:ext cx="16684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Музыкальный руководитель</a:t>
            </a:r>
          </a:p>
        </p:txBody>
      </p:sp>
      <p:sp>
        <p:nvSpPr>
          <p:cNvPr id="28695" name="Text Box 62"/>
          <p:cNvSpPr txBox="1">
            <a:spLocks noChangeArrowheads="1"/>
          </p:cNvSpPr>
          <p:nvPr/>
        </p:nvSpPr>
        <p:spPr bwMode="auto">
          <a:xfrm>
            <a:off x="6478588" y="5262563"/>
            <a:ext cx="1876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 </a:t>
            </a:r>
            <a:r>
              <a:rPr lang="ru-RU" b="1"/>
              <a:t>Воспитатель</a:t>
            </a:r>
          </a:p>
        </p:txBody>
      </p:sp>
      <p:cxnSp>
        <p:nvCxnSpPr>
          <p:cNvPr id="2" name="Прямая соединительная линия 27"/>
          <p:cNvCxnSpPr/>
          <p:nvPr/>
        </p:nvCxnSpPr>
        <p:spPr>
          <a:xfrm>
            <a:off x="2187575" y="1035050"/>
            <a:ext cx="5222875" cy="17463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6"/>
          <p:cNvSpPr>
            <a:spLocks noGrp="1"/>
          </p:cNvSpPr>
          <p:nvPr>
            <p:ph type="title"/>
          </p:nvPr>
        </p:nvSpPr>
        <p:spPr>
          <a:xfrm>
            <a:off x="665163" y="0"/>
            <a:ext cx="7886700" cy="814388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  <a:t>Деятельность специалистов психолого- педагогического сопровождения</a:t>
            </a:r>
          </a:p>
        </p:txBody>
      </p:sp>
      <p:graphicFrame>
        <p:nvGraphicFramePr>
          <p:cNvPr id="29718" name="Group 22"/>
          <p:cNvGraphicFramePr>
            <a:graphicFrameLocks noGrp="1"/>
          </p:cNvGraphicFramePr>
          <p:nvPr>
            <p:ph idx="1"/>
          </p:nvPr>
        </p:nvGraphicFramePr>
        <p:xfrm>
          <a:off x="0" y="868363"/>
          <a:ext cx="9144000" cy="5980112"/>
        </p:xfrm>
        <a:graphic>
          <a:graphicData uri="http://schemas.openxmlformats.org/drawingml/2006/table">
            <a:tbl>
              <a:tblPr/>
              <a:tblGrid>
                <a:gridCol w="2584450"/>
                <a:gridCol w="2255838"/>
                <a:gridCol w="2266950"/>
                <a:gridCol w="2036762"/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Педагог-психолог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C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Учитель-логопед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C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Музыкальный руководитель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C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Инструктор по физической культуре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C6DE"/>
                    </a:solidFill>
                  </a:tcPr>
                </a:tc>
              </a:tr>
              <a:tr h="5118100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Организует взаимодействие педагогов;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Разрабатывает коррекционные программы индивидуального развития ребенка;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психопрофилактическую и психодиагностическую работу с детьми;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Организует специальную коррекционную работу с детьми, входящими в группу риска;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Повышает уровень психологической компетентности педагогов ДОУ;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консультативную работу с родителями (законными представителями)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Диагностирует уровень импрессивной экспрессивной речи;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Составляет индивидуальные планы развития проводит индивидуальные занятия;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Консультирует педагогический работников и родителей о применении логопедических методов и технологий коррекционно- развивающей работы.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Осуществляет музыкальное и эстетическое воспитание детей;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Учитывает психологическое речевое, и физическое развитие детей при подборе материала для занятий;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Использует на занятия элементы музыкотерапии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Осуществляет укрепление здоровья детей;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Совершенствует психомоторные способности дошкольников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2" name="Group 22"/>
          <p:cNvGraphicFramePr>
            <a:graphicFrameLocks noGrp="1"/>
          </p:cNvGraphicFramePr>
          <p:nvPr>
            <p:ph idx="1"/>
          </p:nvPr>
        </p:nvGraphicFramePr>
        <p:xfrm>
          <a:off x="0" y="60325"/>
          <a:ext cx="8991600" cy="6978650"/>
        </p:xfrm>
        <a:graphic>
          <a:graphicData uri="http://schemas.openxmlformats.org/drawingml/2006/table">
            <a:tbl>
              <a:tblPr/>
              <a:tblGrid>
                <a:gridCol w="3511550"/>
                <a:gridCol w="2303463"/>
                <a:gridCol w="1195387"/>
                <a:gridCol w="19812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C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Медицинский персонал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C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Семья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C6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Администрация ДОУ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2C6DE"/>
                    </a:solidFill>
                  </a:tcPr>
                </a:tc>
              </a:tr>
              <a:tr h="6338888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занятия по продуктивным видам деятельности(рисование, лепка,конструирование),(фронтально и индивидуально);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Организует совместную и самостоятельную деятельность детей;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Воспитывает культурно гигиенический навыки развивает тонкую и общую моторику;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Организует индивидуальную работу с детьми по заданиям и с учетом рекомендации специалистов;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Применяет здоровьесберегающие технологии создает благоприятный микроклимат в группе; консультирует родителей </a:t>
                      </a: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законных представителей) о формировании культурно гигиенически навыках, об индивидуальных особенностях ребенка, об уровне развития мелкой моторики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лечебно-профилактические и оздоровительные мероприятия;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Осуществляет контроль за состояниям здоровья детей посредствам регулярных осмотров, за соблюдением требований санитарно эпидемиологических норм.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Выполнение рекомендаций специалистов ДОУ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Реализация программы развития ДОУ;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Разработка и реализация АООП, АОП; 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Составление локальных актов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Консультирование участников воспитательно-образовательного процесса;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Заключение договоров на обучение АООП, АОП;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Контроль за реализацией АООП, АОП педагогами 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703263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  <a:t>Основные риски проекта </a:t>
            </a:r>
            <a:b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</a:br>
            <a: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  <a:t>и пути их минимизации</a:t>
            </a:r>
            <a:endParaRPr lang="ru-RU" sz="2400" smtClean="0">
              <a:solidFill>
                <a:srgbClr val="333399"/>
              </a:solidFill>
              <a:latin typeface="Bookman Old Style" pitchFamily="18" charset="0"/>
            </a:endParaRPr>
          </a:p>
        </p:txBody>
      </p:sp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1976438" y="966788"/>
            <a:ext cx="65897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38150" algn="l"/>
              </a:tabLst>
            </a:pPr>
            <a:endParaRPr lang="ru-RU"/>
          </a:p>
          <a:p>
            <a:pPr>
              <a:tabLst>
                <a:tab pos="438150" algn="l"/>
              </a:tabLst>
            </a:pPr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582863" y="760413"/>
            <a:ext cx="5222875" cy="17462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72" name="Group 28"/>
          <p:cNvGraphicFramePr>
            <a:graphicFrameLocks noGrp="1"/>
          </p:cNvGraphicFramePr>
          <p:nvPr/>
        </p:nvGraphicFramePr>
        <p:xfrm>
          <a:off x="1484313" y="979488"/>
          <a:ext cx="7297737" cy="5040312"/>
        </p:xfrm>
        <a:graphic>
          <a:graphicData uri="http://schemas.openxmlformats.org/drawingml/2006/table">
            <a:tbl>
              <a:tblPr/>
              <a:tblGrid>
                <a:gridCol w="3648075"/>
                <a:gridCol w="36496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 риск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по минимизации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Недостаточная   компетентность   педагогических работников МБДОУ в работе с детьми с ТНР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Курсовая   подготовка,   консультации   специалистов, самообразование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Включение в годовой план нового раздела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Внесение изменений в локальные акты учреждения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Возникновение внутренних и внешних конфликтов между коллективом родителей (законных представителей) обычных детей и родителем (законным представителем) ребенка с ТНР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 согласованию  с  представителями  Совета  ДОУ проведение цикла просветительских мероприятий для воспитанников   и   общественности   по   воспитанию толерантного отношения к детям с ОВЗ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Несоответствие   материально-технической   базы учреждения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Приобретения игрового и специального оборудования для работы с детьми ТНР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специализированных программ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авторских методических разработок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27"/>
          <p:cNvSpPr>
            <a:spLocks noGrp="1"/>
          </p:cNvSpPr>
          <p:nvPr>
            <p:ph type="title"/>
          </p:nvPr>
        </p:nvSpPr>
        <p:spPr>
          <a:xfrm>
            <a:off x="831850" y="-101600"/>
            <a:ext cx="7886700" cy="785813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  <a:t>Методы и формы работы: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744663" y="525463"/>
            <a:ext cx="6045200" cy="0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1574800" y="703263"/>
            <a:ext cx="7307263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Индивидуальные консультации по вопросам развития ребенка;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образовательные семинары;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психологические тренинги;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тематические круглые столы;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публикации опыта воспитания ребенка в семье;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участие в экспертизе динамики развития ребенка;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совместные праздники, мероприятия;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индивидуальные и групповые игровые сеансы;</a:t>
            </a:r>
          </a:p>
          <a:p>
            <a:pPr marL="271463" indent="-271463" eaLnBrk="0" hangingPunct="0">
              <a:buFont typeface="Wingdings" pitchFamily="2" charset="2"/>
              <a:buChar char="ü"/>
            </a:pPr>
            <a:endParaRPr lang="ru-RU">
              <a:latin typeface="Calibri" pitchFamily="34" charset="0"/>
            </a:endParaRPr>
          </a:p>
          <a:p>
            <a:pPr marL="271463" indent="-271463" eaLnBrk="0" hangingPunct="0"/>
            <a:r>
              <a:rPr lang="ru-RU" sz="2400" b="1">
                <a:solidFill>
                  <a:srgbClr val="333399"/>
                </a:solidFill>
                <a:latin typeface="Bookman Old Style" pitchFamily="18" charset="0"/>
                <a:cs typeface="Times New Roman" pitchFamily="18" charset="0"/>
              </a:rPr>
              <a:t>Здоровьесберегающие технологии</a:t>
            </a:r>
          </a:p>
          <a:p>
            <a:pPr marL="271463" indent="-271463" eaLnBrk="0" hangingPunct="0"/>
            <a:endParaRPr lang="ru-RU" sz="2400">
              <a:solidFill>
                <a:srgbClr val="333399"/>
              </a:solidFill>
              <a:latin typeface="Bookman Old Style" pitchFamily="18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Арт-терапия: музыкотерапия, цветотерапия, лепка, нетрадиционное рисование, сказкотерапия, песочная терапия;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психогимнастика;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релаксация;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пальчиковая гимнастика;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гимнастика для глаз;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гимнастика дыхательная;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гимнастика корригирующая;</a:t>
            </a:r>
            <a:endParaRPr lang="ru-RU">
              <a:latin typeface="Calibri" pitchFamily="34" charset="0"/>
            </a:endParaRPr>
          </a:p>
          <a:p>
            <a:pPr marL="271463" indent="-271463" eaLnBrk="0" hangingPunct="0">
              <a:buFont typeface="Wingdings" pitchFamily="2" charset="2"/>
              <a:buChar char="ü"/>
            </a:pPr>
            <a:r>
              <a:rPr lang="ru-RU">
                <a:latin typeface="Calibri" pitchFamily="34" charset="0"/>
                <a:cs typeface="Times New Roman" pitchFamily="18" charset="0"/>
              </a:rPr>
              <a:t>гимнастика ортопедическая;</a:t>
            </a:r>
            <a:endParaRPr lang="ru-RU"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93863" y="3649663"/>
            <a:ext cx="6027737" cy="7937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27"/>
          <p:cNvSpPr>
            <a:spLocks noChangeArrowheads="1"/>
          </p:cNvSpPr>
          <p:nvPr/>
        </p:nvSpPr>
        <p:spPr bwMode="auto">
          <a:xfrm>
            <a:off x="1604963" y="325438"/>
            <a:ext cx="70231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333399"/>
                </a:solidFill>
                <a:latin typeface="Bookman Old Style" pitchFamily="18" charset="0"/>
              </a:rPr>
              <a:t>Разработчики проекта:</a:t>
            </a:r>
          </a:p>
          <a:p>
            <a:endParaRPr lang="ru-RU" sz="2400" b="1" dirty="0">
              <a:solidFill>
                <a:srgbClr val="333399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000" b="1" dirty="0">
              <a:solidFill>
                <a:srgbClr val="333399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Баранова Ольга Александровна, заведующий</a:t>
            </a:r>
            <a:b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Голенкова Вероника Андреевна, педагог-психолог</a:t>
            </a:r>
            <a:b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Калашникова Ольга Сергеевна, воспитатель</a:t>
            </a:r>
          </a:p>
          <a:p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Кузнецова Наталья Владимировна, инструктор по физ.культуре</a:t>
            </a:r>
          </a:p>
          <a:p>
            <a:r>
              <a:rPr lang="ru-RU" sz="2400" b="1" dirty="0" err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Кулигина</a:t>
            </a:r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 Любовь Николаевна, воспитатель </a:t>
            </a:r>
          </a:p>
          <a:p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Никулина Инна Вячеславовна, воспитатель </a:t>
            </a:r>
            <a:b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Поляничко</a:t>
            </a:r>
            <a:r>
              <a:rPr lang="ru-RU" sz="2400" b="1" dirty="0" smtClean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 Наталья </a:t>
            </a:r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Николаевна, </a:t>
            </a:r>
            <a:r>
              <a:rPr lang="ru-RU" sz="2400" b="1" dirty="0" smtClean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ст. воспитатель</a:t>
            </a:r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Рогова Татьяна Петровна, воспитатель</a:t>
            </a:r>
          </a:p>
          <a:p>
            <a:r>
              <a:rPr lang="ru-RU" sz="2400" b="1" dirty="0" err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Скирдова</a:t>
            </a:r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 Екатерина Олеговна, учитель-логопед</a:t>
            </a:r>
          </a:p>
          <a:p>
            <a:r>
              <a:rPr lang="ru-RU" sz="2400" b="1" dirty="0" err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Целовальникова</a:t>
            </a:r>
            <a:r>
              <a:rPr lang="ru-RU" sz="2400" b="1" dirty="0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 Наталья Сергеевна , воспитатель </a:t>
            </a:r>
            <a:r>
              <a:rPr lang="ru-RU" sz="2000" b="1" dirty="0">
                <a:solidFill>
                  <a:srgbClr val="0066FF"/>
                </a:solidFill>
                <a:latin typeface="Bookman Old Style" pitchFamily="18" charset="0"/>
              </a:rPr>
              <a:t/>
            </a:r>
            <a:br>
              <a:rPr lang="ru-RU" sz="2000" b="1" dirty="0">
                <a:solidFill>
                  <a:srgbClr val="0066FF"/>
                </a:solidFill>
                <a:latin typeface="Bookman Old Style" pitchFamily="18" charset="0"/>
              </a:rPr>
            </a:br>
            <a:endParaRPr lang="ru-RU" sz="2000" b="1" i="1" dirty="0">
              <a:solidFill>
                <a:srgbClr val="0066FF"/>
              </a:solidFill>
              <a:latin typeface="Calibri" pitchFamily="34" charset="0"/>
            </a:endParaRPr>
          </a:p>
          <a:p>
            <a:endParaRPr lang="ru-RU" sz="3200" b="1" i="1" dirty="0">
              <a:solidFill>
                <a:srgbClr val="3333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0"/>
            <a:ext cx="5513294" cy="703036"/>
          </a:xfrm>
        </p:spPr>
        <p:txBody>
          <a:bodyPr rtlCol="0">
            <a:noAutofit/>
          </a:bodyPr>
          <a:lstStyle/>
          <a:p>
            <a:pPr marL="457200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Bookman Old Style" pitchFamily="18" charset="0"/>
              </a:rPr>
              <a:t>Краткое описание проекта</a:t>
            </a:r>
            <a:endParaRPr lang="ru-RU" sz="2400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3333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33794" name="Группа 38"/>
          <p:cNvGrpSpPr>
            <a:grpSpLocks/>
          </p:cNvGrpSpPr>
          <p:nvPr/>
        </p:nvGrpSpPr>
        <p:grpSpPr bwMode="auto">
          <a:xfrm>
            <a:off x="1474788" y="849313"/>
            <a:ext cx="6607175" cy="555625"/>
            <a:chOff x="1476492" y="427882"/>
            <a:chExt cx="6606459" cy="555625"/>
          </a:xfrm>
        </p:grpSpPr>
        <p:sp>
          <p:nvSpPr>
            <p:cNvPr id="33797" name="Line 8"/>
            <p:cNvSpPr>
              <a:spLocks noChangeShapeType="1"/>
            </p:cNvSpPr>
            <p:nvPr/>
          </p:nvSpPr>
          <p:spPr bwMode="gray">
            <a:xfrm flipV="1">
              <a:off x="1781291" y="983411"/>
              <a:ext cx="6301660" cy="96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3798" name="Группа 37"/>
            <p:cNvGrpSpPr>
              <a:grpSpLocks/>
            </p:cNvGrpSpPr>
            <p:nvPr/>
          </p:nvGrpSpPr>
          <p:grpSpPr bwMode="auto">
            <a:xfrm>
              <a:off x="1476492" y="427882"/>
              <a:ext cx="520700" cy="479425"/>
              <a:chOff x="1476492" y="427882"/>
              <a:chExt cx="520700" cy="479425"/>
            </a:xfrm>
          </p:grpSpPr>
          <p:sp>
            <p:nvSpPr>
              <p:cNvPr id="33799" name="Rectangle 9"/>
              <p:cNvSpPr>
                <a:spLocks noChangeArrowheads="1"/>
              </p:cNvSpPr>
              <p:nvPr/>
            </p:nvSpPr>
            <p:spPr bwMode="gray">
              <a:xfrm rot="3419336">
                <a:off x="1497129" y="407245"/>
                <a:ext cx="479425" cy="520700"/>
              </a:xfrm>
              <a:prstGeom prst="rect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475E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CC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800" name="Text Box 11"/>
              <p:cNvSpPr txBox="1">
                <a:spLocks noChangeArrowheads="1"/>
              </p:cNvSpPr>
              <p:nvPr/>
            </p:nvSpPr>
            <p:spPr bwMode="gray">
              <a:xfrm>
                <a:off x="1552691" y="450107"/>
                <a:ext cx="3540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FFFFFF"/>
                    </a:solidFill>
                    <a:latin typeface="Calibri" pitchFamily="34" charset="0"/>
                  </a:rPr>
                  <a:t>1</a:t>
                </a:r>
              </a:p>
            </p:txBody>
          </p:sp>
        </p:grp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76438" y="966788"/>
            <a:ext cx="6589712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333399"/>
                </a:solidFill>
                <a:latin typeface="Bookman Old Style" pitchFamily="18" charset="0"/>
                <a:cs typeface="+mn-cs"/>
              </a:rPr>
              <a:t>   этап - организационный: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</a:p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диагностика;</a:t>
            </a:r>
          </a:p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организация сетевого взаимодействия с социумом;</a:t>
            </a:r>
          </a:p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определение участников инновационной деятельности;</a:t>
            </a:r>
          </a:p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создание нормативно-правовой базы ДОУ в соответствии с Законодательством РФ об инклюзивном образовании;</a:t>
            </a:r>
          </a:p>
          <a:p>
            <a:pPr marL="174625" indent="-17462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marL="174625" indent="-1746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повышение квалификации педагогических и руководящих работников.</a:t>
            </a:r>
          </a:p>
          <a:p>
            <a:pPr>
              <a:tabLst>
                <a:tab pos="438150" algn="l"/>
              </a:tabLs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38150" algn="l"/>
              </a:tabLs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582863" y="627063"/>
            <a:ext cx="5222875" cy="15875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0"/>
            <a:ext cx="5513294" cy="703036"/>
          </a:xfrm>
        </p:spPr>
        <p:txBody>
          <a:bodyPr rtlCol="0">
            <a:noAutofit/>
          </a:bodyPr>
          <a:lstStyle/>
          <a:p>
            <a:pPr marL="457200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Bookman Old Style" pitchFamily="18" charset="0"/>
              </a:rPr>
              <a:t>Краткое описание проекта</a:t>
            </a:r>
            <a:endParaRPr lang="ru-RU" sz="2400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3333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34818" name="Группа 39"/>
          <p:cNvGrpSpPr>
            <a:grpSpLocks/>
          </p:cNvGrpSpPr>
          <p:nvPr/>
        </p:nvGrpSpPr>
        <p:grpSpPr bwMode="auto">
          <a:xfrm>
            <a:off x="1484313" y="915988"/>
            <a:ext cx="6602412" cy="555625"/>
            <a:chOff x="1480994" y="1350474"/>
            <a:chExt cx="6601957" cy="555625"/>
          </a:xfrm>
        </p:grpSpPr>
        <p:sp>
          <p:nvSpPr>
            <p:cNvPr id="34821" name="Line 13"/>
            <p:cNvSpPr>
              <a:spLocks noChangeShapeType="1"/>
            </p:cNvSpPr>
            <p:nvPr/>
          </p:nvSpPr>
          <p:spPr bwMode="gray">
            <a:xfrm flipV="1">
              <a:off x="1785793" y="1871933"/>
              <a:ext cx="6297158" cy="34166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4822" name="Группа 24"/>
            <p:cNvGrpSpPr>
              <a:grpSpLocks/>
            </p:cNvGrpSpPr>
            <p:nvPr/>
          </p:nvGrpSpPr>
          <p:grpSpPr bwMode="auto">
            <a:xfrm>
              <a:off x="1480994" y="1350474"/>
              <a:ext cx="520700" cy="479425"/>
              <a:chOff x="1437862" y="2213115"/>
              <a:chExt cx="520700" cy="479425"/>
            </a:xfrm>
          </p:grpSpPr>
          <p:sp>
            <p:nvSpPr>
              <p:cNvPr id="34823" name="Rectangle 14"/>
              <p:cNvSpPr>
                <a:spLocks noChangeArrowheads="1"/>
              </p:cNvSpPr>
              <p:nvPr/>
            </p:nvSpPr>
            <p:spPr bwMode="gray">
              <a:xfrm rot="3419336">
                <a:off x="1458499" y="2192478"/>
                <a:ext cx="479425" cy="520700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2F47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824" name="Text Box 16"/>
              <p:cNvSpPr txBox="1">
                <a:spLocks noChangeArrowheads="1"/>
              </p:cNvSpPr>
              <p:nvPr/>
            </p:nvSpPr>
            <p:spPr bwMode="gray">
              <a:xfrm>
                <a:off x="1514061" y="2235340"/>
                <a:ext cx="3540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FFFFFF"/>
                    </a:solidFill>
                    <a:latin typeface="Calibri" pitchFamily="34" charset="0"/>
                  </a:rPr>
                  <a:t>2</a:t>
                </a:r>
              </a:p>
            </p:txBody>
          </p:sp>
        </p:grp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16163" y="546100"/>
            <a:ext cx="5935662" cy="582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333399"/>
                </a:solidFill>
                <a:latin typeface="Bookman Old Style" pitchFamily="18" charset="0"/>
              </a:rPr>
              <a:t>этап - проектный:</a:t>
            </a:r>
          </a:p>
          <a:p>
            <a:r>
              <a:rPr lang="ru-RU" sz="2000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Согласование направлений, методов и приемов коррекционно-развивающего сопровождения. </a:t>
            </a:r>
          </a:p>
          <a:p>
            <a:pPr>
              <a:buFont typeface="Wingdings" pitchFamily="2" charset="2"/>
              <a:buChar char="ü"/>
            </a:pPr>
            <a:endParaRPr lang="ru-RU" sz="200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Организация деятельности. </a:t>
            </a:r>
          </a:p>
          <a:p>
            <a:pPr>
              <a:buFont typeface="Wingdings" pitchFamily="2" charset="2"/>
              <a:buChar char="ü"/>
            </a:pPr>
            <a:endParaRPr lang="ru-RU" sz="200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Составление индивидуальных программ сопровождения (ИПС) дошкольников, ознакомление с ними родителей </a:t>
            </a:r>
            <a:r>
              <a:rPr lang="ru-RU"/>
              <a:t>(законных представителей)</a:t>
            </a:r>
            <a:r>
              <a:rPr lang="ru-RU" sz="2000">
                <a:latin typeface="Calibri" pitchFamily="34" charset="0"/>
              </a:rPr>
              <a:t>, получение их согласия, привлечение родителей </a:t>
            </a:r>
            <a:r>
              <a:rPr lang="ru-RU"/>
              <a:t>(законных представителей)</a:t>
            </a:r>
            <a:r>
              <a:rPr lang="ru-RU" sz="2000">
                <a:latin typeface="Calibri" pitchFamily="34" charset="0"/>
              </a:rPr>
              <a:t> к сотрудничеству (обязательна консультативно-практическая помощь родителям </a:t>
            </a:r>
            <a:r>
              <a:rPr lang="ru-RU"/>
              <a:t>(законным представителям)</a:t>
            </a:r>
            <a:r>
              <a:rPr lang="ru-RU" sz="2000">
                <a:latin typeface="Calibri" pitchFamily="34" charset="0"/>
              </a:rPr>
              <a:t> в доступной форме).</a:t>
            </a:r>
          </a:p>
          <a:p>
            <a:endParaRPr lang="ru-RU"/>
          </a:p>
          <a:p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582863" y="627063"/>
            <a:ext cx="5222875" cy="15875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0"/>
            <a:ext cx="5513294" cy="703036"/>
          </a:xfrm>
        </p:spPr>
        <p:txBody>
          <a:bodyPr rtlCol="0">
            <a:noAutofit/>
          </a:bodyPr>
          <a:lstStyle/>
          <a:p>
            <a:pPr marL="457200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Bookman Old Style" pitchFamily="18" charset="0"/>
              </a:rPr>
              <a:t>Краткое описание проекта</a:t>
            </a:r>
            <a:endParaRPr lang="ru-RU" sz="2400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3333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35842" name="Группа 44"/>
          <p:cNvGrpSpPr>
            <a:grpSpLocks/>
          </p:cNvGrpSpPr>
          <p:nvPr/>
        </p:nvGrpSpPr>
        <p:grpSpPr bwMode="auto">
          <a:xfrm>
            <a:off x="1560513" y="915988"/>
            <a:ext cx="6605587" cy="555625"/>
            <a:chOff x="1581255" y="3260682"/>
            <a:chExt cx="6605213" cy="555624"/>
          </a:xfrm>
        </p:grpSpPr>
        <p:sp>
          <p:nvSpPr>
            <p:cNvPr id="35845" name="Line 3"/>
            <p:cNvSpPr>
              <a:spLocks noChangeShapeType="1"/>
            </p:cNvSpPr>
            <p:nvPr/>
          </p:nvSpPr>
          <p:spPr bwMode="gray">
            <a:xfrm flipV="1">
              <a:off x="1886054" y="3795623"/>
              <a:ext cx="6300414" cy="20683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5846" name="Группа 43"/>
            <p:cNvGrpSpPr>
              <a:grpSpLocks/>
            </p:cNvGrpSpPr>
            <p:nvPr/>
          </p:nvGrpSpPr>
          <p:grpSpPr bwMode="auto">
            <a:xfrm>
              <a:off x="1581255" y="3260682"/>
              <a:ext cx="520700" cy="483890"/>
              <a:chOff x="1581255" y="3260682"/>
              <a:chExt cx="520700" cy="483890"/>
            </a:xfrm>
          </p:grpSpPr>
          <p:sp>
            <p:nvSpPr>
              <p:cNvPr id="35847" name="Rectangle 4"/>
              <p:cNvSpPr>
                <a:spLocks noChangeArrowheads="1"/>
              </p:cNvSpPr>
              <p:nvPr/>
            </p:nvSpPr>
            <p:spPr bwMode="gray">
              <a:xfrm rot="3419336">
                <a:off x="1601892" y="3240045"/>
                <a:ext cx="479425" cy="520700"/>
              </a:xfrm>
              <a:prstGeom prst="rect">
                <a:avLst/>
              </a:prstGeom>
              <a:gradFill rotWithShape="1">
                <a:gsLst>
                  <a:gs pos="0">
                    <a:srgbClr val="FF7C80"/>
                  </a:gs>
                  <a:gs pos="100000">
                    <a:srgbClr val="76393B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7C8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848" name="Text Box 6"/>
              <p:cNvSpPr txBox="1">
                <a:spLocks noChangeArrowheads="1"/>
              </p:cNvSpPr>
              <p:nvPr/>
            </p:nvSpPr>
            <p:spPr bwMode="gray">
              <a:xfrm>
                <a:off x="1657454" y="3282907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FFFF"/>
                    </a:solidFill>
                    <a:latin typeface="Calibri" pitchFamily="34" charset="0"/>
                  </a:rPr>
                  <a:t>3</a:t>
                </a:r>
                <a:endParaRPr lang="en-US" sz="2400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16163" y="593725"/>
            <a:ext cx="6235700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333399"/>
                </a:solidFill>
                <a:latin typeface="Bookman Old Style" pitchFamily="18" charset="0"/>
              </a:rPr>
              <a:t>этап – основной (деятельностный):</a:t>
            </a:r>
          </a:p>
          <a:p>
            <a:r>
              <a:rPr lang="ru-RU" sz="2000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Реализация индивидуальных образовательных программ.</a:t>
            </a:r>
          </a:p>
          <a:p>
            <a:pPr>
              <a:buFont typeface="Wingdings" pitchFamily="2" charset="2"/>
              <a:buChar char="ü"/>
            </a:pPr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оказание  необходимой  помощи  родителям </a:t>
            </a:r>
            <a:r>
              <a:rPr lang="ru-RU"/>
              <a:t>(законным представителям)</a:t>
            </a:r>
            <a:r>
              <a:rPr lang="ru-RU">
                <a:latin typeface="Calibri" pitchFamily="34" charset="0"/>
              </a:rPr>
              <a:t> ребенка  с  ТНР (консультирование, беседы, обсуждения);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просвещение и консультирование педагогов, работающих с ребенком;</a:t>
            </a:r>
          </a:p>
          <a:p>
            <a:pPr>
              <a:buFont typeface="Wingdings" pitchFamily="2" charset="2"/>
              <a:buChar char="ü"/>
            </a:pPr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психологические занятия, включающие в себя комплексы на развитие внимания, памяти, мышления, эмоционально-волевой сферы;</a:t>
            </a:r>
          </a:p>
          <a:p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проведение совместных мероприятий с родителями </a:t>
            </a:r>
            <a:r>
              <a:rPr lang="ru-RU"/>
              <a:t>(законными представителями)</a:t>
            </a:r>
            <a:r>
              <a:rPr lang="ru-RU">
                <a:latin typeface="Calibri" pitchFamily="34" charset="0"/>
              </a:rPr>
              <a:t> и детьми;</a:t>
            </a:r>
          </a:p>
          <a:p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разработка системы психолого-педагогического мониторинга совместной деятельности ДОУ и семей воспитанников.</a:t>
            </a:r>
          </a:p>
          <a:p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582863" y="627063"/>
            <a:ext cx="5222875" cy="15875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0"/>
            <a:ext cx="5513294" cy="703036"/>
          </a:xfrm>
        </p:spPr>
        <p:txBody>
          <a:bodyPr rtlCol="0">
            <a:noAutofit/>
          </a:bodyPr>
          <a:lstStyle/>
          <a:p>
            <a:pPr marL="457200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Bookman Old Style" pitchFamily="18" charset="0"/>
              </a:rPr>
              <a:t>Краткое описание проекта</a:t>
            </a:r>
            <a:endParaRPr lang="ru-RU" sz="2400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3333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2316163" y="682625"/>
            <a:ext cx="5935662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333399"/>
                </a:solidFill>
                <a:latin typeface="Bookman Old Style" pitchFamily="18" charset="0"/>
              </a:rPr>
              <a:t>этап - контрольный:</a:t>
            </a:r>
          </a:p>
          <a:p>
            <a:r>
              <a:rPr lang="ru-RU" sz="2000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Оценка эффективности проделанной работы.</a:t>
            </a:r>
          </a:p>
          <a:p>
            <a:r>
              <a:rPr lang="ru-RU" sz="2000">
                <a:latin typeface="Calibri" pitchFamily="34" charset="0"/>
              </a:rPr>
              <a:t> </a:t>
            </a:r>
          </a:p>
          <a:p>
            <a:r>
              <a:rPr lang="ru-RU" sz="2000">
                <a:latin typeface="Calibri" pitchFamily="34" charset="0"/>
              </a:rPr>
              <a:t>Основным критерием является соответствие результатов работы поставленным целям и задачам.</a:t>
            </a:r>
          </a:p>
          <a:p>
            <a:r>
              <a:rPr lang="ru-RU" sz="2000">
                <a:latin typeface="Calibri" pitchFamily="34" charset="0"/>
              </a:rPr>
              <a:t> </a:t>
            </a:r>
          </a:p>
          <a:p>
            <a:r>
              <a:rPr lang="ru-RU" sz="2000">
                <a:latin typeface="Calibri" pitchFamily="34" charset="0"/>
              </a:rPr>
              <a:t> </a:t>
            </a:r>
          </a:p>
          <a:p>
            <a:r>
              <a:rPr lang="ru-RU" sz="2000" b="1">
                <a:solidFill>
                  <a:srgbClr val="333399"/>
                </a:solidFill>
                <a:latin typeface="Bookman Old Style" pitchFamily="18" charset="0"/>
              </a:rPr>
              <a:t>Методы оценки процесса и результата:</a:t>
            </a:r>
            <a:endParaRPr lang="ru-RU" sz="2000">
              <a:solidFill>
                <a:srgbClr val="333399"/>
              </a:solidFill>
              <a:latin typeface="Bookman Old Style" pitchFamily="18" charset="0"/>
            </a:endParaRPr>
          </a:p>
          <a:p>
            <a:r>
              <a:rPr lang="ru-RU" sz="2000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Комплексная диагностика;</a:t>
            </a:r>
          </a:p>
          <a:p>
            <a:endParaRPr lang="ru-RU" sz="200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педагогическое наблюдение;</a:t>
            </a:r>
          </a:p>
          <a:p>
            <a:endParaRPr lang="ru-RU" sz="200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анкетирование родителей </a:t>
            </a:r>
            <a:r>
              <a:rPr lang="ru-RU"/>
              <a:t>(законных представителей)</a:t>
            </a:r>
            <a:r>
              <a:rPr lang="ru-RU" sz="2000">
                <a:latin typeface="Calibri" pitchFamily="34" charset="0"/>
              </a:rPr>
              <a:t>.</a:t>
            </a:r>
          </a:p>
        </p:txBody>
      </p:sp>
      <p:grpSp>
        <p:nvGrpSpPr>
          <p:cNvPr id="36867" name="Группа 46"/>
          <p:cNvGrpSpPr>
            <a:grpSpLocks/>
          </p:cNvGrpSpPr>
          <p:nvPr/>
        </p:nvGrpSpPr>
        <p:grpSpPr bwMode="auto">
          <a:xfrm>
            <a:off x="1620838" y="876300"/>
            <a:ext cx="6673850" cy="592138"/>
            <a:chOff x="1547005" y="4695930"/>
            <a:chExt cx="6673969" cy="592061"/>
          </a:xfrm>
        </p:grpSpPr>
        <p:sp>
          <p:nvSpPr>
            <p:cNvPr id="36869" name="Line 23"/>
            <p:cNvSpPr>
              <a:spLocks noChangeShapeType="1"/>
            </p:cNvSpPr>
            <p:nvPr/>
          </p:nvSpPr>
          <p:spPr bwMode="gray">
            <a:xfrm>
              <a:off x="1817298" y="5260180"/>
              <a:ext cx="6403676" cy="2781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6870" name="Группа 45"/>
            <p:cNvGrpSpPr>
              <a:grpSpLocks/>
            </p:cNvGrpSpPr>
            <p:nvPr/>
          </p:nvGrpSpPr>
          <p:grpSpPr bwMode="auto">
            <a:xfrm>
              <a:off x="1547005" y="4695930"/>
              <a:ext cx="520700" cy="492516"/>
              <a:chOff x="1547005" y="4695930"/>
              <a:chExt cx="520700" cy="492516"/>
            </a:xfrm>
          </p:grpSpPr>
          <p:sp>
            <p:nvSpPr>
              <p:cNvPr id="36871" name="Rectangle 24"/>
              <p:cNvSpPr>
                <a:spLocks noChangeArrowheads="1"/>
              </p:cNvSpPr>
              <p:nvPr/>
            </p:nvSpPr>
            <p:spPr bwMode="gray">
              <a:xfrm rot="3419336">
                <a:off x="1567642" y="4675293"/>
                <a:ext cx="479425" cy="520700"/>
              </a:xfrm>
              <a:prstGeom prst="rect">
                <a:avLst/>
              </a:prstGeom>
              <a:gradFill rotWithShape="1">
                <a:gsLst>
                  <a:gs pos="0">
                    <a:srgbClr val="990099"/>
                  </a:gs>
                  <a:gs pos="100000">
                    <a:srgbClr val="470047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6872" name="Text Box 26"/>
              <p:cNvSpPr txBox="1">
                <a:spLocks noChangeArrowheads="1"/>
              </p:cNvSpPr>
              <p:nvPr/>
            </p:nvSpPr>
            <p:spPr bwMode="gray">
              <a:xfrm>
                <a:off x="1588698" y="4726781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FFFF"/>
                    </a:solidFill>
                    <a:latin typeface="Calibri" pitchFamily="34" charset="0"/>
                  </a:rPr>
                  <a:t>4</a:t>
                </a:r>
                <a:endParaRPr lang="en-US" sz="2400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cxnSp>
        <p:nvCxnSpPr>
          <p:cNvPr id="50" name="Прямая соединительная линия 49"/>
          <p:cNvCxnSpPr/>
          <p:nvPr/>
        </p:nvCxnSpPr>
        <p:spPr>
          <a:xfrm>
            <a:off x="2582863" y="627063"/>
            <a:ext cx="5222875" cy="15875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Group 7"/>
          <p:cNvGrpSpPr>
            <a:grpSpLocks/>
          </p:cNvGrpSpPr>
          <p:nvPr/>
        </p:nvGrpSpPr>
        <p:grpSpPr bwMode="auto">
          <a:xfrm>
            <a:off x="1673225" y="5630863"/>
            <a:ext cx="5105400" cy="555625"/>
            <a:chOff x="1248" y="2030"/>
            <a:chExt cx="3216" cy="350"/>
          </a:xfrm>
        </p:grpSpPr>
        <p:sp>
          <p:nvSpPr>
            <p:cNvPr id="37913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14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7915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FFFFFF"/>
                  </a:solidFill>
                  <a:latin typeface="Calibri" pitchFamily="34" charset="0"/>
                </a:rPr>
                <a:t>6</a:t>
              </a:r>
              <a:endParaRPr lang="en-US" sz="240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666875" y="3994150"/>
            <a:ext cx="5105400" cy="555625"/>
            <a:chOff x="1248" y="1440"/>
            <a:chExt cx="3216" cy="350"/>
          </a:xfrm>
        </p:grpSpPr>
        <p:sp>
          <p:nvSpPr>
            <p:cNvPr id="37910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11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76393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791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37891" name="Group 7"/>
          <p:cNvGrpSpPr>
            <a:grpSpLocks/>
          </p:cNvGrpSpPr>
          <p:nvPr/>
        </p:nvGrpSpPr>
        <p:grpSpPr bwMode="auto">
          <a:xfrm>
            <a:off x="1666875" y="1479550"/>
            <a:ext cx="5105400" cy="555625"/>
            <a:chOff x="1248" y="2030"/>
            <a:chExt cx="3216" cy="350"/>
          </a:xfrm>
        </p:grpSpPr>
        <p:sp>
          <p:nvSpPr>
            <p:cNvPr id="3790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8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7909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37892" name="Group 12"/>
          <p:cNvGrpSpPr>
            <a:grpSpLocks/>
          </p:cNvGrpSpPr>
          <p:nvPr/>
        </p:nvGrpSpPr>
        <p:grpSpPr bwMode="auto">
          <a:xfrm>
            <a:off x="1666875" y="2317750"/>
            <a:ext cx="5105400" cy="555625"/>
            <a:chOff x="1248" y="2640"/>
            <a:chExt cx="3216" cy="350"/>
          </a:xfrm>
        </p:grpSpPr>
        <p:sp>
          <p:nvSpPr>
            <p:cNvPr id="37904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5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7906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37893" name="Group 17"/>
          <p:cNvGrpSpPr>
            <a:grpSpLocks/>
          </p:cNvGrpSpPr>
          <p:nvPr/>
        </p:nvGrpSpPr>
        <p:grpSpPr bwMode="auto">
          <a:xfrm>
            <a:off x="1666875" y="3155950"/>
            <a:ext cx="5105400" cy="555625"/>
            <a:chOff x="1248" y="3230"/>
            <a:chExt cx="3216" cy="350"/>
          </a:xfrm>
        </p:grpSpPr>
        <p:sp>
          <p:nvSpPr>
            <p:cNvPr id="37901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2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76471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790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37894" name="Group 22"/>
          <p:cNvGrpSpPr>
            <a:grpSpLocks/>
          </p:cNvGrpSpPr>
          <p:nvPr/>
        </p:nvGrpSpPr>
        <p:grpSpPr bwMode="auto">
          <a:xfrm>
            <a:off x="1666875" y="4854575"/>
            <a:ext cx="5105400" cy="555625"/>
            <a:chOff x="1248" y="3230"/>
            <a:chExt cx="3216" cy="350"/>
          </a:xfrm>
        </p:grpSpPr>
        <p:sp>
          <p:nvSpPr>
            <p:cNvPr id="37898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9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4700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7900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37895" name="Заголовок 27"/>
          <p:cNvSpPr>
            <a:spLocks noGrp="1"/>
          </p:cNvSpPr>
          <p:nvPr>
            <p:ph type="title"/>
          </p:nvPr>
        </p:nvSpPr>
        <p:spPr>
          <a:xfrm>
            <a:off x="687388" y="160338"/>
            <a:ext cx="7886700" cy="1325562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333399"/>
                </a:solidFill>
                <a:latin typeface="Bookman Old Style" pitchFamily="18" charset="0"/>
              </a:rPr>
              <a:t>Литература: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300288" y="1035050"/>
            <a:ext cx="5224462" cy="17463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7" name="TextBox 29"/>
          <p:cNvSpPr txBox="1">
            <a:spLocks noChangeArrowheads="1"/>
          </p:cNvSpPr>
          <p:nvPr/>
        </p:nvSpPr>
        <p:spPr bwMode="auto">
          <a:xfrm>
            <a:off x="2470150" y="1458913"/>
            <a:ext cx="6391275" cy="5048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r>
              <a:rPr lang="ru-RU" sz="1400">
                <a:latin typeface="Calibri" pitchFamily="34" charset="0"/>
              </a:rPr>
              <a:t>Алехина С.В., Алексеева М.А. , Агафонова Е.Л. Готовность педагогов как основной</a:t>
            </a:r>
          </a:p>
          <a:p>
            <a:r>
              <a:rPr lang="ru-RU" sz="1400">
                <a:latin typeface="Calibri" pitchFamily="34" charset="0"/>
              </a:rPr>
              <a:t>фактор успешности инклюзивного процесса в образовании. // Психологическая наука и образование. 2011. №1.</a:t>
            </a:r>
          </a:p>
          <a:p>
            <a:endParaRPr lang="ru-RU" sz="1400" i="1">
              <a:latin typeface="Calibri" pitchFamily="34" charset="0"/>
            </a:endParaRPr>
          </a:p>
          <a:p>
            <a:r>
              <a:rPr lang="ru-RU" sz="1400" i="1">
                <a:latin typeface="Calibri" pitchFamily="34" charset="0"/>
              </a:rPr>
              <a:t>Казакова Е.И.</a:t>
            </a:r>
            <a:r>
              <a:rPr lang="ru-RU" sz="1400">
                <a:latin typeface="Calibri" pitchFamily="34" charset="0"/>
              </a:rPr>
              <a:t> Сопровождение развития – новая образовательная технология // Психолого-педагогическое и медико-социальное сопровождение развития ребенка. СПб. : Питер, 2001. С. 9–14. </a:t>
            </a:r>
          </a:p>
          <a:p>
            <a:endParaRPr lang="ru-RU" sz="1400">
              <a:latin typeface="Calibri" pitchFamily="34" charset="0"/>
            </a:endParaRPr>
          </a:p>
          <a:p>
            <a:r>
              <a:rPr lang="ru-RU" sz="1400">
                <a:latin typeface="Calibri" pitchFamily="34" charset="0"/>
              </a:rPr>
              <a:t>Князева, Т. Н. Индивидуальный образовательный маршрут ребенка как условие осуществления психолого-педагогической коррекции младших школьников с задержкой психического развития [Текст] / Т. Н. Князева // Коррекционная педагогика. – 2005. - № 1(7). – С. 62-67.</a:t>
            </a:r>
          </a:p>
          <a:p>
            <a:r>
              <a:rPr lang="ru-RU" sz="1400">
                <a:latin typeface="Calibri" pitchFamily="34" charset="0"/>
              </a:rPr>
              <a:t> </a:t>
            </a:r>
          </a:p>
          <a:p>
            <a:r>
              <a:rPr lang="ru-RU" sz="1400">
                <a:latin typeface="Calibri" pitchFamily="34" charset="0"/>
              </a:rPr>
              <a:t>Комплексное сопровождение детей дошкольного возраста / Л.М. Шипицина и др. ; под науч. ред. проф. Л.М. Шипицыной. СПб. : Речь, 2003.</a:t>
            </a:r>
          </a:p>
          <a:p>
            <a:endParaRPr lang="ru-RU" sz="1400">
              <a:latin typeface="Calibri" pitchFamily="34" charset="0"/>
            </a:endParaRPr>
          </a:p>
          <a:p>
            <a:r>
              <a:rPr lang="ru-RU" sz="1400">
                <a:latin typeface="Calibri" pitchFamily="34" charset="0"/>
              </a:rPr>
              <a:t>Коррекционно-педагогическая работа в дошкольных учреждениях для детей с</a:t>
            </a:r>
          </a:p>
          <a:p>
            <a:r>
              <a:rPr lang="ru-RU" sz="1400">
                <a:latin typeface="Calibri" pitchFamily="34" charset="0"/>
              </a:rPr>
              <a:t>нарушениями речи /Под ред. Ю. Ф.Гаркуши. - М., 2002.</a:t>
            </a:r>
          </a:p>
          <a:p>
            <a:endParaRPr lang="ru-RU" sz="1400">
              <a:latin typeface="Calibri" pitchFamily="34" charset="0"/>
            </a:endParaRPr>
          </a:p>
          <a:p>
            <a:r>
              <a:rPr lang="ru-RU" sz="1400">
                <a:latin typeface="Calibri" pitchFamily="34" charset="0"/>
              </a:rPr>
              <a:t>Нищева Н. В. Система коррекционной работы в логопедической группе для детей с ОНР. - СПб., 2001.</a:t>
            </a:r>
          </a:p>
          <a:p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27"/>
          <p:cNvSpPr>
            <a:spLocks noChangeArrowheads="1"/>
          </p:cNvSpPr>
          <p:nvPr/>
        </p:nvSpPr>
        <p:spPr bwMode="auto">
          <a:xfrm>
            <a:off x="1762125" y="1211263"/>
            <a:ext cx="6400800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333399"/>
                </a:solidFill>
                <a:latin typeface="Bookman Old Style" pitchFamily="18" charset="0"/>
              </a:rPr>
              <a:t>Теоретически каждый ребенок в нашей стране имеет право на дошкольное образование. Значит современный детский сад должен быть «детским садом для всех»…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27"/>
          <p:cNvSpPr txBox="1">
            <a:spLocks noChangeArrowheads="1"/>
          </p:cNvSpPr>
          <p:nvPr/>
        </p:nvSpPr>
        <p:spPr bwMode="auto">
          <a:xfrm>
            <a:off x="1504950" y="1392238"/>
            <a:ext cx="748665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 настоящее время большой процент детей дошкольного возраста, проживающих в Российской Федерации, относится к категории детей с ОВЗ, в т.ч. и дети с тяжелыми нарушениями речи (далее - ТНР). Дети с отклонением в речевом развитии составляют самую многочисленную группу – до 60% от всех детей дошкольного возраста. Они нуждаются не только в специальном образовании, отвечающем их особым образовательным потребностям, но и в обязательном психолого-педагогическом сопровождении. </a:t>
            </a:r>
          </a:p>
          <a:p>
            <a:endParaRPr lang="ru-RU" sz="2000">
              <a:latin typeface="Calibri" pitchFamily="34" charset="0"/>
            </a:endParaRP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2354263" y="534988"/>
            <a:ext cx="525303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333399"/>
                </a:solidFill>
                <a:latin typeface="Bookman Old Style" pitchFamily="18" charset="0"/>
              </a:rPr>
              <a:t>Актуальность: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573213" y="996950"/>
            <a:ext cx="6950075" cy="9525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7"/>
          <p:cNvSpPr txBox="1">
            <a:spLocks noChangeArrowheads="1"/>
          </p:cNvSpPr>
          <p:nvPr/>
        </p:nvSpPr>
        <p:spPr bwMode="auto">
          <a:xfrm>
            <a:off x="1338263" y="1276350"/>
            <a:ext cx="748665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r>
              <a:rPr lang="ru-RU" sz="2400" b="1">
                <a:solidFill>
                  <a:srgbClr val="333399"/>
                </a:solidFill>
                <a:latin typeface="Bookman Old Style" pitchFamily="18" charset="0"/>
              </a:rPr>
              <a:t>Дети с тяжелыми нарушениями речи (ТНР)</a:t>
            </a:r>
            <a:r>
              <a:rPr lang="ru-RU" sz="2400" b="1">
                <a:latin typeface="Bookman Old Style" pitchFamily="18" charset="0"/>
              </a:rPr>
              <a:t> </a:t>
            </a:r>
            <a:r>
              <a:rPr lang="ru-RU" sz="2400">
                <a:latin typeface="Calibri" pitchFamily="34" charset="0"/>
              </a:rPr>
              <a:t>– это особая категория детей с нарушениями всех компонентов речи при сохранном слухе и первично сохранном интеллекте. К</a:t>
            </a:r>
            <a:r>
              <a:rPr lang="ru-RU" sz="2400" i="1"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группе детей с тяжелыми нарушениями речи относятся дети с фонетико-фонематическим недоразвитием речи при дислалии, ринолалии, легкой степени дизартрии;  с общим недоразвитием речи всех уровней речевого развития при дизартрии,  ринолалии, алалии и т.д., у которых имеются нарушения всех компонентов языка.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7"/>
          <p:cNvSpPr txBox="1">
            <a:spLocks noChangeArrowheads="1"/>
          </p:cNvSpPr>
          <p:nvPr/>
        </p:nvSpPr>
        <p:spPr bwMode="auto">
          <a:xfrm>
            <a:off x="1377950" y="293688"/>
            <a:ext cx="7488238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Содержание проектной работы с детьми ТНР в нашем дошкольном учреждении выстроено в соответствии с федеральным государственным образовательным стандартом дошкольного образования (далее – ФГОС ДО) и ООП «МБДОУ № 10 «Гнездышко» и направлено на создание системы комплексной помощи детям с ОВЗ, их социальную адаптацию.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Таким образом, проект предусматривает создание специальных условий развития и воспитания, позволяющих учитывать особые образовательные потребности детей с ТНР посредством индивидуализации и дифференциации образовательного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403350" y="336550"/>
            <a:ext cx="7488238" cy="6154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  <a:latin typeface="Bookman Old Style" pitchFamily="18" charset="0"/>
                <a:cs typeface="+mn-cs"/>
              </a:rPr>
              <a:t>Нормативно-правовая база проекта:</a:t>
            </a:r>
            <a:endParaRPr lang="ru-RU" sz="2400" dirty="0">
              <a:solidFill>
                <a:srgbClr val="333399"/>
              </a:solidFill>
              <a:latin typeface="Bookman Old Style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 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 Конституция РФ.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Конвенция о правах ребенка.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Закон Российской Федерации от 24 июля 1998 г. N 124 «Об основных гарантиях прав ребенка в Российской Федерации».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Письмо Министерства образования и науки РФ от 18 апреля 2008г. N АФ-150/06 «О создании условий для получения образования детьми с ограниченными возможностями здоровья и детьми-инвалидами».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ФЗ №273 «Об образовании в Российской Федерации», утвержденный 29.12.2012 г.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Федеральный государственный образовательный стандарт дошкольного образования, утвержденный приказом №1155 от 17.10.2013г.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ФЗ РФ «Об основных гарантиях прав ребенка в РФ», утвержденного в 1998г. (с </a:t>
            </a:r>
            <a:r>
              <a:rPr lang="ru-RU" dirty="0" err="1">
                <a:latin typeface="+mn-lt"/>
                <a:cs typeface="+mn-cs"/>
              </a:rPr>
              <a:t>изм</a:t>
            </a:r>
            <a:r>
              <a:rPr lang="ru-RU" dirty="0">
                <a:latin typeface="+mn-lt"/>
                <a:cs typeface="+mn-cs"/>
              </a:rPr>
              <a:t>. 21.12.2004г).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Семейный кодекс РФ, утвержденного в 1995г. (с </a:t>
            </a:r>
            <a:r>
              <a:rPr lang="ru-RU" dirty="0" err="1">
                <a:latin typeface="+mn-lt"/>
                <a:cs typeface="+mn-cs"/>
              </a:rPr>
              <a:t>изм</a:t>
            </a:r>
            <a:r>
              <a:rPr lang="ru-RU" dirty="0">
                <a:latin typeface="+mn-lt"/>
                <a:cs typeface="+mn-cs"/>
              </a:rPr>
              <a:t>. 28.12.2004г).</a:t>
            </a: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+mn-lt"/>
              <a:cs typeface="+mn-cs"/>
            </a:endParaRPr>
          </a:p>
          <a:p>
            <a:pPr marL="271463" indent="-2714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err="1">
                <a:latin typeface="+mn-lt"/>
                <a:cs typeface="+mn-cs"/>
              </a:rPr>
              <a:t>СанПиН</a:t>
            </a:r>
            <a:r>
              <a:rPr lang="ru-RU" dirty="0">
                <a:latin typeface="+mn-lt"/>
                <a:cs typeface="+mn-cs"/>
              </a:rPr>
              <a:t> 2.4.1.3049-13.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1524000" y="812800"/>
            <a:ext cx="6951663" cy="7938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956734"/>
            <a:ext cx="6964109" cy="3886200"/>
          </a:xfrm>
        </p:spPr>
        <p:txBody>
          <a:bodyPr rtlCol="0">
            <a:noAutofit/>
          </a:bodyPr>
          <a:lstStyle/>
          <a:p>
            <a:pPr marL="457200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Bookman Old Style" pitchFamily="18" charset="0"/>
              </a:rPr>
              <a:t>Цель проекта: </a:t>
            </a:r>
            <a:r>
              <a:rPr lang="ru-RU" sz="2400" b="1" i="1" dirty="0" smtClean="0">
                <a:solidFill>
                  <a:srgbClr val="333399"/>
                </a:solidFill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rgbClr val="333399"/>
                </a:solidFill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333399"/>
                </a:solidFill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rgbClr val="333399"/>
                </a:solidFill>
                <a:latin typeface="Bookman Old Style" pitchFamily="18" charset="0"/>
              </a:rPr>
            </a:br>
            <a:r>
              <a:rPr lang="ru-RU" sz="2800" dirty="0" smtClean="0">
                <a:latin typeface="+mn-lt"/>
              </a:rPr>
              <a:t>создание специальных условий обучения и воспитания, позволяющих учитывать особые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образовательные потребности детей с ограниченными возможностями здоровья (ТНР) посредством индивидуализации и дифференциации образовательного процесса в целом.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557463" y="1582738"/>
            <a:ext cx="5222875" cy="17462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3366" y="131477"/>
            <a:ext cx="3933644" cy="703036"/>
          </a:xfrm>
        </p:spPr>
        <p:txBody>
          <a:bodyPr rtlCol="0">
            <a:noAutofit/>
          </a:bodyPr>
          <a:lstStyle/>
          <a:p>
            <a:pPr marL="457200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Bookman Old Style" pitchFamily="18" charset="0"/>
              </a:rPr>
              <a:t>Задачи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3333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22530" name="Группа 44"/>
          <p:cNvGrpSpPr>
            <a:grpSpLocks/>
          </p:cNvGrpSpPr>
          <p:nvPr/>
        </p:nvGrpSpPr>
        <p:grpSpPr bwMode="auto">
          <a:xfrm>
            <a:off x="1520825" y="3779838"/>
            <a:ext cx="6605588" cy="555625"/>
            <a:chOff x="1581255" y="3260682"/>
            <a:chExt cx="6605213" cy="555624"/>
          </a:xfrm>
        </p:grpSpPr>
        <p:sp>
          <p:nvSpPr>
            <p:cNvPr id="22548" name="Line 3"/>
            <p:cNvSpPr>
              <a:spLocks noChangeShapeType="1"/>
            </p:cNvSpPr>
            <p:nvPr/>
          </p:nvSpPr>
          <p:spPr bwMode="gray">
            <a:xfrm flipV="1">
              <a:off x="1886054" y="3795623"/>
              <a:ext cx="6300414" cy="20683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549" name="Группа 43"/>
            <p:cNvGrpSpPr>
              <a:grpSpLocks/>
            </p:cNvGrpSpPr>
            <p:nvPr/>
          </p:nvGrpSpPr>
          <p:grpSpPr bwMode="auto">
            <a:xfrm>
              <a:off x="1581255" y="3260682"/>
              <a:ext cx="520700" cy="483890"/>
              <a:chOff x="1581255" y="3260682"/>
              <a:chExt cx="520700" cy="483890"/>
            </a:xfrm>
          </p:grpSpPr>
          <p:sp>
            <p:nvSpPr>
              <p:cNvPr id="22550" name="Rectangle 4"/>
              <p:cNvSpPr>
                <a:spLocks noChangeArrowheads="1"/>
              </p:cNvSpPr>
              <p:nvPr/>
            </p:nvSpPr>
            <p:spPr bwMode="gray">
              <a:xfrm rot="3419336">
                <a:off x="1601892" y="3240045"/>
                <a:ext cx="479425" cy="520700"/>
              </a:xfrm>
              <a:prstGeom prst="rect">
                <a:avLst/>
              </a:prstGeom>
              <a:gradFill rotWithShape="1">
                <a:gsLst>
                  <a:gs pos="0">
                    <a:srgbClr val="FF7C80"/>
                  </a:gs>
                  <a:gs pos="100000">
                    <a:srgbClr val="76393B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7C8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551" name="Text Box 6"/>
              <p:cNvSpPr txBox="1">
                <a:spLocks noChangeArrowheads="1"/>
              </p:cNvSpPr>
              <p:nvPr/>
            </p:nvSpPr>
            <p:spPr bwMode="gray">
              <a:xfrm>
                <a:off x="1657454" y="3282907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FFFF"/>
                    </a:solidFill>
                    <a:latin typeface="Calibri" pitchFamily="34" charset="0"/>
                  </a:rPr>
                  <a:t>3</a:t>
                </a:r>
                <a:endParaRPr lang="en-US" sz="2400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22531" name="Группа 38"/>
          <p:cNvGrpSpPr>
            <a:grpSpLocks/>
          </p:cNvGrpSpPr>
          <p:nvPr/>
        </p:nvGrpSpPr>
        <p:grpSpPr bwMode="auto">
          <a:xfrm>
            <a:off x="1501775" y="431800"/>
            <a:ext cx="6607175" cy="555625"/>
            <a:chOff x="1476492" y="427882"/>
            <a:chExt cx="6606459" cy="555625"/>
          </a:xfrm>
        </p:grpSpPr>
        <p:sp>
          <p:nvSpPr>
            <p:cNvPr id="22544" name="Line 8"/>
            <p:cNvSpPr>
              <a:spLocks noChangeShapeType="1"/>
            </p:cNvSpPr>
            <p:nvPr/>
          </p:nvSpPr>
          <p:spPr bwMode="gray">
            <a:xfrm flipV="1">
              <a:off x="1781291" y="983411"/>
              <a:ext cx="6301660" cy="96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545" name="Группа 37"/>
            <p:cNvGrpSpPr>
              <a:grpSpLocks/>
            </p:cNvGrpSpPr>
            <p:nvPr/>
          </p:nvGrpSpPr>
          <p:grpSpPr bwMode="auto">
            <a:xfrm>
              <a:off x="1476492" y="427882"/>
              <a:ext cx="520700" cy="479425"/>
              <a:chOff x="1476492" y="427882"/>
              <a:chExt cx="520700" cy="479425"/>
            </a:xfrm>
          </p:grpSpPr>
          <p:sp>
            <p:nvSpPr>
              <p:cNvPr id="22546" name="Rectangle 9"/>
              <p:cNvSpPr>
                <a:spLocks noChangeArrowheads="1"/>
              </p:cNvSpPr>
              <p:nvPr/>
            </p:nvSpPr>
            <p:spPr bwMode="gray">
              <a:xfrm rot="3419336">
                <a:off x="1497129" y="407245"/>
                <a:ext cx="479425" cy="520700"/>
              </a:xfrm>
              <a:prstGeom prst="rect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475E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CC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547" name="Text Box 11"/>
              <p:cNvSpPr txBox="1">
                <a:spLocks noChangeArrowheads="1"/>
              </p:cNvSpPr>
              <p:nvPr/>
            </p:nvSpPr>
            <p:spPr bwMode="gray">
              <a:xfrm>
                <a:off x="1552691" y="450107"/>
                <a:ext cx="3540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FFFFFF"/>
                    </a:solidFill>
                    <a:latin typeface="Calibri" pitchFamily="34" charset="0"/>
                  </a:rPr>
                  <a:t>1</a:t>
                </a:r>
              </a:p>
            </p:txBody>
          </p:sp>
        </p:grpSp>
      </p:grpSp>
      <p:grpSp>
        <p:nvGrpSpPr>
          <p:cNvPr id="22532" name="Группа 39"/>
          <p:cNvGrpSpPr>
            <a:grpSpLocks/>
          </p:cNvGrpSpPr>
          <p:nvPr/>
        </p:nvGrpSpPr>
        <p:grpSpPr bwMode="auto">
          <a:xfrm>
            <a:off x="1498600" y="1655763"/>
            <a:ext cx="6600825" cy="555625"/>
            <a:chOff x="1480994" y="1350474"/>
            <a:chExt cx="6601957" cy="555625"/>
          </a:xfrm>
        </p:grpSpPr>
        <p:sp>
          <p:nvSpPr>
            <p:cNvPr id="22540" name="Line 13"/>
            <p:cNvSpPr>
              <a:spLocks noChangeShapeType="1"/>
            </p:cNvSpPr>
            <p:nvPr/>
          </p:nvSpPr>
          <p:spPr bwMode="gray">
            <a:xfrm flipV="1">
              <a:off x="1785793" y="1871933"/>
              <a:ext cx="6297158" cy="34166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541" name="Группа 24"/>
            <p:cNvGrpSpPr>
              <a:grpSpLocks/>
            </p:cNvGrpSpPr>
            <p:nvPr/>
          </p:nvGrpSpPr>
          <p:grpSpPr bwMode="auto">
            <a:xfrm>
              <a:off x="1480994" y="1350474"/>
              <a:ext cx="520700" cy="479425"/>
              <a:chOff x="1437862" y="2213115"/>
              <a:chExt cx="520700" cy="479425"/>
            </a:xfrm>
          </p:grpSpPr>
          <p:sp>
            <p:nvSpPr>
              <p:cNvPr id="22542" name="Rectangle 14"/>
              <p:cNvSpPr>
                <a:spLocks noChangeArrowheads="1"/>
              </p:cNvSpPr>
              <p:nvPr/>
            </p:nvSpPr>
            <p:spPr bwMode="gray">
              <a:xfrm rot="3419336">
                <a:off x="1458499" y="2192478"/>
                <a:ext cx="479425" cy="520700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2F47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543" name="Text Box 16"/>
              <p:cNvSpPr txBox="1">
                <a:spLocks noChangeArrowheads="1"/>
              </p:cNvSpPr>
              <p:nvPr/>
            </p:nvSpPr>
            <p:spPr bwMode="gray">
              <a:xfrm>
                <a:off x="1514061" y="2235340"/>
                <a:ext cx="3540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FFFFFF"/>
                    </a:solidFill>
                    <a:latin typeface="Calibri" pitchFamily="34" charset="0"/>
                  </a:rPr>
                  <a:t>2</a:t>
                </a:r>
              </a:p>
            </p:txBody>
          </p:sp>
        </p:grpSp>
      </p:grp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2303463" y="777875"/>
            <a:ext cx="614997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38150" algn="l"/>
              </a:tabLst>
            </a:pPr>
            <a:r>
              <a:rPr lang="ru-RU" sz="2000">
                <a:latin typeface="Calibri" pitchFamily="34" charset="0"/>
              </a:rPr>
              <a:t>выявление особых образовательных потребностей детей с ТНР, обусловленных недостатками в их психофизическом и речевом развитии;</a:t>
            </a:r>
          </a:p>
          <a:p>
            <a:pPr>
              <a:tabLst>
                <a:tab pos="438150" algn="l"/>
              </a:tabLst>
            </a:pPr>
            <a:endParaRPr lang="ru-RU" sz="2000">
              <a:latin typeface="Calibri" pitchFamily="34" charset="0"/>
            </a:endParaRPr>
          </a:p>
          <a:p>
            <a:pPr>
              <a:tabLst>
                <a:tab pos="438150" algn="l"/>
              </a:tabLst>
            </a:pPr>
            <a:r>
              <a:rPr lang="ru-RU" sz="2000">
                <a:latin typeface="Calibri" pitchFamily="34" charset="0"/>
              </a:rPr>
              <a:t>осуществление индивидуально ориентированной психолого-педагогической помощи детям с ТНР с учетом особенностей психофизического развития и индивидуальных возможностей детей (в соответствии с рекомендациями психолого-медико-педагогической комиссии);</a:t>
            </a:r>
          </a:p>
          <a:p>
            <a:pPr>
              <a:tabLst>
                <a:tab pos="438150" algn="l"/>
              </a:tabLst>
            </a:pPr>
            <a:endParaRPr lang="ru-RU" sz="2000">
              <a:latin typeface="Calibri" pitchFamily="34" charset="0"/>
            </a:endParaRPr>
          </a:p>
          <a:p>
            <a:pPr>
              <a:tabLst>
                <a:tab pos="438150" algn="l"/>
              </a:tabLst>
            </a:pPr>
            <a:r>
              <a:rPr lang="ru-RU" sz="2000">
                <a:latin typeface="Calibri" pitchFamily="34" charset="0"/>
              </a:rPr>
              <a:t>возможность освоения детьми с ТНР Общеобразовательной программы и их интеграции в образовательном учреждении.</a:t>
            </a:r>
          </a:p>
          <a:p>
            <a:pPr>
              <a:tabLst>
                <a:tab pos="438150" algn="l"/>
              </a:tabLst>
            </a:pPr>
            <a:endParaRPr lang="ru-RU" sz="2000">
              <a:latin typeface="Calibri" pitchFamily="34" charset="0"/>
            </a:endParaRPr>
          </a:p>
          <a:p>
            <a:pPr>
              <a:tabLst>
                <a:tab pos="438150" algn="l"/>
              </a:tabLst>
            </a:pPr>
            <a:r>
              <a:rPr lang="ru-RU" sz="2000">
                <a:latin typeface="Calibri" pitchFamily="34" charset="0"/>
              </a:rPr>
              <a:t>оказание помощи и поддержки родителям (законным представителям), консультирование по вопросам воспитания и развития ребенка</a:t>
            </a:r>
          </a:p>
          <a:p>
            <a:pPr>
              <a:tabLst>
                <a:tab pos="438150" algn="l"/>
              </a:tabLst>
            </a:pPr>
            <a:endParaRPr lang="ru-RU"/>
          </a:p>
          <a:p>
            <a:pPr>
              <a:tabLst>
                <a:tab pos="438150" algn="l"/>
              </a:tabLst>
            </a:pPr>
            <a:endParaRPr lang="ru-RU"/>
          </a:p>
        </p:txBody>
      </p:sp>
      <p:grpSp>
        <p:nvGrpSpPr>
          <p:cNvPr id="22534" name="Группа 46"/>
          <p:cNvGrpSpPr>
            <a:grpSpLocks/>
          </p:cNvGrpSpPr>
          <p:nvPr/>
        </p:nvGrpSpPr>
        <p:grpSpPr bwMode="auto">
          <a:xfrm>
            <a:off x="1512888" y="5003800"/>
            <a:ext cx="6673850" cy="592138"/>
            <a:chOff x="1547005" y="4695930"/>
            <a:chExt cx="6673969" cy="592061"/>
          </a:xfrm>
        </p:grpSpPr>
        <p:sp>
          <p:nvSpPr>
            <p:cNvPr id="22536" name="Line 23"/>
            <p:cNvSpPr>
              <a:spLocks noChangeShapeType="1"/>
            </p:cNvSpPr>
            <p:nvPr/>
          </p:nvSpPr>
          <p:spPr bwMode="gray">
            <a:xfrm>
              <a:off x="1817298" y="5260180"/>
              <a:ext cx="6403676" cy="2781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537" name="Группа 45"/>
            <p:cNvGrpSpPr>
              <a:grpSpLocks/>
            </p:cNvGrpSpPr>
            <p:nvPr/>
          </p:nvGrpSpPr>
          <p:grpSpPr bwMode="auto">
            <a:xfrm>
              <a:off x="1547005" y="4695930"/>
              <a:ext cx="520700" cy="492516"/>
              <a:chOff x="1547005" y="4695930"/>
              <a:chExt cx="520700" cy="492516"/>
            </a:xfrm>
          </p:grpSpPr>
          <p:sp>
            <p:nvSpPr>
              <p:cNvPr id="22538" name="Rectangle 24"/>
              <p:cNvSpPr>
                <a:spLocks noChangeArrowheads="1"/>
              </p:cNvSpPr>
              <p:nvPr/>
            </p:nvSpPr>
            <p:spPr bwMode="gray">
              <a:xfrm rot="3419336">
                <a:off x="1567642" y="4675293"/>
                <a:ext cx="479425" cy="520700"/>
              </a:xfrm>
              <a:prstGeom prst="rect">
                <a:avLst/>
              </a:prstGeom>
              <a:gradFill rotWithShape="1">
                <a:gsLst>
                  <a:gs pos="0">
                    <a:srgbClr val="990099"/>
                  </a:gs>
                  <a:gs pos="100000">
                    <a:srgbClr val="470047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539" name="Text Box 26"/>
              <p:cNvSpPr txBox="1">
                <a:spLocks noChangeArrowheads="1"/>
              </p:cNvSpPr>
              <p:nvPr/>
            </p:nvSpPr>
            <p:spPr bwMode="gray">
              <a:xfrm>
                <a:off x="1588698" y="4726781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FFFF"/>
                    </a:solidFill>
                    <a:latin typeface="Calibri" pitchFamily="34" charset="0"/>
                  </a:rPr>
                  <a:t>4</a:t>
                </a:r>
                <a:endParaRPr lang="en-US" sz="2400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cxnSp>
        <p:nvCxnSpPr>
          <p:cNvPr id="50" name="Прямая соединительная линия 49"/>
          <p:cNvCxnSpPr/>
          <p:nvPr/>
        </p:nvCxnSpPr>
        <p:spPr>
          <a:xfrm>
            <a:off x="2582863" y="627063"/>
            <a:ext cx="5222875" cy="15875"/>
          </a:xfrm>
          <a:prstGeom prst="line">
            <a:avLst/>
          </a:prstGeom>
          <a:ln w="76200">
            <a:solidFill>
              <a:srgbClr val="12C6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1175</Words>
  <Application>Microsoft Office PowerPoint</Application>
  <PresentationFormat>Экран (4:3)</PresentationFormat>
  <Paragraphs>255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ПРОЕКТ  психолого-педагогического сопровождения детей с ТНР в ДОУ общеразвивающей направленности</vt:lpstr>
      <vt:lpstr>Слайд 2</vt:lpstr>
      <vt:lpstr>Слайд 3</vt:lpstr>
      <vt:lpstr>Слайд 4</vt:lpstr>
      <vt:lpstr>Слайд 5</vt:lpstr>
      <vt:lpstr>Слайд 6</vt:lpstr>
      <vt:lpstr>Слайд 7</vt:lpstr>
      <vt:lpstr>Цель проекта:   создание специальных условий обучения и воспитания, позволяющих учитывать особые образовательные потребности детей с ограниченными возможностями здоровья (ТНР) посредством индивидуализации и дифференциации образовательного процесса в целом.</vt:lpstr>
      <vt:lpstr>Задачи</vt:lpstr>
      <vt:lpstr>Принципы и подходы</vt:lpstr>
      <vt:lpstr>Сроки реализации проекта:</vt:lpstr>
      <vt:lpstr>Слайд 12</vt:lpstr>
      <vt:lpstr>Слайд 13</vt:lpstr>
      <vt:lpstr>Слайд 14</vt:lpstr>
      <vt:lpstr>Ресурсная карта (модель взаимодействия участников проекта) </vt:lpstr>
      <vt:lpstr>Деятельность специалистов психолого- педагогического сопровождения</vt:lpstr>
      <vt:lpstr>Слайд 17</vt:lpstr>
      <vt:lpstr>Основные риски проекта  и пути их минимизации</vt:lpstr>
      <vt:lpstr>Методы и формы работы:</vt:lpstr>
      <vt:lpstr>Краткое описание проекта</vt:lpstr>
      <vt:lpstr>Краткое описание проекта</vt:lpstr>
      <vt:lpstr>Краткое описание проекта</vt:lpstr>
      <vt:lpstr>Краткое описание проекта</vt:lpstr>
      <vt:lpstr>Литература: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58</cp:revision>
  <dcterms:created xsi:type="dcterms:W3CDTF">2014-11-21T11:00:06Z</dcterms:created>
  <dcterms:modified xsi:type="dcterms:W3CDTF">2021-04-13T09:54:01Z</dcterms:modified>
</cp:coreProperties>
</file>